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347" r:id="rId2"/>
    <p:sldId id="376" r:id="rId3"/>
    <p:sldId id="355" r:id="rId4"/>
    <p:sldId id="377" r:id="rId5"/>
    <p:sldId id="375" r:id="rId6"/>
    <p:sldId id="378" r:id="rId7"/>
    <p:sldId id="326" r:id="rId8"/>
    <p:sldId id="374" r:id="rId9"/>
    <p:sldId id="379" r:id="rId10"/>
    <p:sldId id="380" r:id="rId11"/>
    <p:sldId id="381" r:id="rId12"/>
    <p:sldId id="320" r:id="rId13"/>
    <p:sldId id="327" r:id="rId14"/>
  </p:sldIdLst>
  <p:sldSz cx="6858000" cy="9144000" type="letter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FF00"/>
    <a:srgbClr val="FF0000"/>
    <a:srgbClr val="DDDDDD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65" autoAdjust="0"/>
    <p:restoredTop sz="98233" autoAdjust="0"/>
  </p:normalViewPr>
  <p:slideViewPr>
    <p:cSldViewPr snapToGrid="0">
      <p:cViewPr>
        <p:scale>
          <a:sx n="50" d="100"/>
          <a:sy n="50" d="100"/>
        </p:scale>
        <p:origin x="-2850" y="-1104"/>
      </p:cViewPr>
      <p:guideLst>
        <p:guide orient="horz" pos="5759"/>
        <p:guide pos="431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6C9D96E-E2FA-4C03-8118-CE7081E22E9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DDFF1-82DA-46EA-948D-0D82A2C8C2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0D4B9-6038-4D27-9B1C-44008F5218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82B11-2640-430D-90CF-7586FFBEFF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295B4-1E82-453C-9F2F-A423E61E90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2BA4E-1E68-4D88-BADB-BF7DA0344D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11872-FB35-452A-BB3C-EA8454069A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9BF1E-9070-4949-BE10-959D9F846C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51E27-86C4-4CD1-A353-3812891F5B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CDC10-2489-4574-8B6A-0EF83041C5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C5D6B-502F-4F16-B644-270391B906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3EAD0-9F9A-4585-9DCD-5E265D1877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A7C837D-A42B-4A38-A588-E9C3E8B331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063" name="Group 135"/>
          <p:cNvGraphicFramePr>
            <a:graphicFrameLocks noGrp="1"/>
          </p:cNvGraphicFramePr>
          <p:nvPr/>
        </p:nvGraphicFramePr>
        <p:xfrm>
          <a:off x="274638" y="1739900"/>
          <a:ext cx="6362700" cy="5638800"/>
        </p:xfrm>
        <a:graphic>
          <a:graphicData uri="http://schemas.openxmlformats.org/drawingml/2006/table">
            <a:tbl>
              <a:tblPr/>
              <a:tblGrid>
                <a:gridCol w="1276350"/>
                <a:gridCol w="1270000"/>
                <a:gridCol w="1271587"/>
                <a:gridCol w="1268413"/>
                <a:gridCol w="1276350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5061" name="Text Box 133"/>
          <p:cNvSpPr txBox="1">
            <a:spLocks noChangeArrowheads="1"/>
          </p:cNvSpPr>
          <p:nvPr/>
        </p:nvSpPr>
        <p:spPr bwMode="auto">
          <a:xfrm>
            <a:off x="2697163" y="7813675"/>
            <a:ext cx="11398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0 = Off</a:t>
            </a:r>
          </a:p>
          <a:p>
            <a:r>
              <a:rPr lang="en-US" sz="2400" b="1"/>
              <a:t>1 = On</a:t>
            </a:r>
          </a:p>
        </p:txBody>
      </p:sp>
      <p:sp>
        <p:nvSpPr>
          <p:cNvPr id="125062" name="Text Box 134"/>
          <p:cNvSpPr txBox="1">
            <a:spLocks noChangeArrowheads="1"/>
          </p:cNvSpPr>
          <p:nvPr/>
        </p:nvSpPr>
        <p:spPr bwMode="auto">
          <a:xfrm>
            <a:off x="0" y="495300"/>
            <a:ext cx="68580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800" b="1">
                <a:latin typeface="AvantGarde Md BT" pitchFamily="34" charset="0"/>
              </a:rPr>
              <a:t>Binary Coded Decimal (BCD)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034" name="Group 2"/>
          <p:cNvGraphicFramePr>
            <a:graphicFrameLocks noGrp="1"/>
          </p:cNvGraphicFramePr>
          <p:nvPr/>
        </p:nvGraphicFramePr>
        <p:xfrm>
          <a:off x="1836738" y="3201988"/>
          <a:ext cx="3327718" cy="262128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72066" name="Text Box 34"/>
          <p:cNvSpPr txBox="1">
            <a:spLocks noChangeArrowheads="1"/>
          </p:cNvSpPr>
          <p:nvPr/>
        </p:nvSpPr>
        <p:spPr bwMode="auto">
          <a:xfrm>
            <a:off x="850900" y="5984875"/>
            <a:ext cx="292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‘D AND G1’</a:t>
            </a:r>
          </a:p>
        </p:txBody>
      </p:sp>
      <p:sp>
        <p:nvSpPr>
          <p:cNvPr id="172067" name="Text Box 35"/>
          <p:cNvSpPr txBox="1">
            <a:spLocks noChangeArrowheads="1"/>
          </p:cNvSpPr>
          <p:nvPr/>
        </p:nvSpPr>
        <p:spPr bwMode="auto">
          <a:xfrm>
            <a:off x="552450" y="441325"/>
            <a:ext cx="5876925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000" b="1"/>
              <a:t>Input is </a:t>
            </a:r>
            <a:r>
              <a:rPr lang="en-US" sz="7000" b="1">
                <a:latin typeface="Comic Sans MS" pitchFamily="66" charset="0"/>
              </a:rPr>
              <a:t>D</a:t>
            </a:r>
            <a:r>
              <a:rPr lang="en-US" sz="7000" b="1"/>
              <a:t>, </a:t>
            </a:r>
            <a:r>
              <a:rPr lang="en-US" sz="7000" b="1">
                <a:latin typeface="Comic Sans MS" pitchFamily="66" charset="0"/>
              </a:rPr>
              <a:t>G1</a:t>
            </a:r>
          </a:p>
        </p:txBody>
      </p:sp>
      <p:sp>
        <p:nvSpPr>
          <p:cNvPr id="172068" name="AutoShape 36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2069" name="Freeform 37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2070" name="AutoShape 38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2071" name="Freeform 39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2072" name="Text Box 40"/>
          <p:cNvSpPr txBox="1">
            <a:spLocks noChangeArrowheads="1"/>
          </p:cNvSpPr>
          <p:nvPr/>
        </p:nvSpPr>
        <p:spPr bwMode="auto">
          <a:xfrm>
            <a:off x="609600" y="7404100"/>
            <a:ext cx="5610225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e</a:t>
            </a:r>
          </a:p>
        </p:txBody>
      </p:sp>
      <p:sp>
        <p:nvSpPr>
          <p:cNvPr id="172073" name="Line 41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2074" name="Line 42"/>
          <p:cNvSpPr>
            <a:spLocks noChangeShapeType="1"/>
          </p:cNvSpPr>
          <p:nvPr/>
        </p:nvSpPr>
        <p:spPr bwMode="auto">
          <a:xfrm>
            <a:off x="4006850" y="51435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2075" name="Line 43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2076" name="Line 44"/>
          <p:cNvSpPr>
            <a:spLocks noChangeShapeType="1"/>
          </p:cNvSpPr>
          <p:nvPr/>
        </p:nvSpPr>
        <p:spPr bwMode="auto">
          <a:xfrm>
            <a:off x="25622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2077" name="Freeform 45"/>
          <p:cNvSpPr>
            <a:spLocks/>
          </p:cNvSpPr>
          <p:nvPr/>
        </p:nvSpPr>
        <p:spPr bwMode="auto">
          <a:xfrm>
            <a:off x="95250" y="6534150"/>
            <a:ext cx="3414713" cy="685800"/>
          </a:xfrm>
          <a:custGeom>
            <a:avLst/>
            <a:gdLst/>
            <a:ahLst/>
            <a:cxnLst>
              <a:cxn ang="0">
                <a:pos x="12" y="420"/>
              </a:cxn>
              <a:cxn ang="0">
                <a:pos x="24" y="588"/>
              </a:cxn>
              <a:cxn ang="0">
                <a:pos x="48" y="624"/>
              </a:cxn>
              <a:cxn ang="0">
                <a:pos x="108" y="744"/>
              </a:cxn>
              <a:cxn ang="0">
                <a:pos x="72" y="1236"/>
              </a:cxn>
              <a:cxn ang="0">
                <a:pos x="144" y="1548"/>
              </a:cxn>
              <a:cxn ang="0">
                <a:pos x="180" y="1656"/>
              </a:cxn>
              <a:cxn ang="0">
                <a:pos x="216" y="1692"/>
              </a:cxn>
              <a:cxn ang="0">
                <a:pos x="312" y="1800"/>
              </a:cxn>
              <a:cxn ang="0">
                <a:pos x="372" y="1860"/>
              </a:cxn>
              <a:cxn ang="0">
                <a:pos x="552" y="1968"/>
              </a:cxn>
              <a:cxn ang="0">
                <a:pos x="720" y="1992"/>
              </a:cxn>
              <a:cxn ang="0">
                <a:pos x="732" y="1956"/>
              </a:cxn>
              <a:cxn ang="0">
                <a:pos x="876" y="1848"/>
              </a:cxn>
              <a:cxn ang="0">
                <a:pos x="1044" y="1860"/>
              </a:cxn>
              <a:cxn ang="0">
                <a:pos x="1164" y="1896"/>
              </a:cxn>
              <a:cxn ang="0">
                <a:pos x="1608" y="1908"/>
              </a:cxn>
              <a:cxn ang="0">
                <a:pos x="1704" y="1848"/>
              </a:cxn>
              <a:cxn ang="0">
                <a:pos x="1884" y="1728"/>
              </a:cxn>
              <a:cxn ang="0">
                <a:pos x="2052" y="1716"/>
              </a:cxn>
              <a:cxn ang="0">
                <a:pos x="2136" y="1728"/>
              </a:cxn>
              <a:cxn ang="0">
                <a:pos x="2088" y="1656"/>
              </a:cxn>
              <a:cxn ang="0">
                <a:pos x="2052" y="1524"/>
              </a:cxn>
              <a:cxn ang="0">
                <a:pos x="1968" y="1200"/>
              </a:cxn>
              <a:cxn ang="0">
                <a:pos x="1932" y="960"/>
              </a:cxn>
              <a:cxn ang="0">
                <a:pos x="1872" y="804"/>
              </a:cxn>
              <a:cxn ang="0">
                <a:pos x="1896" y="648"/>
              </a:cxn>
              <a:cxn ang="0">
                <a:pos x="1932" y="612"/>
              </a:cxn>
              <a:cxn ang="0">
                <a:pos x="1956" y="540"/>
              </a:cxn>
              <a:cxn ang="0">
                <a:pos x="1968" y="504"/>
              </a:cxn>
              <a:cxn ang="0">
                <a:pos x="1908" y="240"/>
              </a:cxn>
              <a:cxn ang="0">
                <a:pos x="1764" y="60"/>
              </a:cxn>
              <a:cxn ang="0">
                <a:pos x="504" y="48"/>
              </a:cxn>
              <a:cxn ang="0">
                <a:pos x="336" y="0"/>
              </a:cxn>
              <a:cxn ang="0">
                <a:pos x="96" y="48"/>
              </a:cxn>
              <a:cxn ang="0">
                <a:pos x="24" y="120"/>
              </a:cxn>
              <a:cxn ang="0">
                <a:pos x="0" y="192"/>
              </a:cxn>
              <a:cxn ang="0">
                <a:pos x="12" y="252"/>
              </a:cxn>
              <a:cxn ang="0">
                <a:pos x="36" y="324"/>
              </a:cxn>
              <a:cxn ang="0">
                <a:pos x="12" y="420"/>
              </a:cxn>
            </a:cxnLst>
            <a:rect l="0" t="0" r="r" b="b"/>
            <a:pathLst>
              <a:path w="2151" h="2005">
                <a:moveTo>
                  <a:pt x="12" y="420"/>
                </a:moveTo>
                <a:cubicBezTo>
                  <a:pt x="16" y="476"/>
                  <a:pt x="14" y="533"/>
                  <a:pt x="24" y="588"/>
                </a:cubicBezTo>
                <a:cubicBezTo>
                  <a:pt x="27" y="602"/>
                  <a:pt x="41" y="611"/>
                  <a:pt x="48" y="624"/>
                </a:cubicBezTo>
                <a:cubicBezTo>
                  <a:pt x="70" y="663"/>
                  <a:pt x="94" y="702"/>
                  <a:pt x="108" y="744"/>
                </a:cubicBezTo>
                <a:cubicBezTo>
                  <a:pt x="101" y="968"/>
                  <a:pt x="128" y="1068"/>
                  <a:pt x="72" y="1236"/>
                </a:cubicBezTo>
                <a:cubicBezTo>
                  <a:pt x="82" y="1352"/>
                  <a:pt x="92" y="1445"/>
                  <a:pt x="144" y="1548"/>
                </a:cubicBezTo>
                <a:cubicBezTo>
                  <a:pt x="153" y="1594"/>
                  <a:pt x="152" y="1617"/>
                  <a:pt x="180" y="1656"/>
                </a:cubicBezTo>
                <a:cubicBezTo>
                  <a:pt x="190" y="1670"/>
                  <a:pt x="206" y="1678"/>
                  <a:pt x="216" y="1692"/>
                </a:cubicBezTo>
                <a:cubicBezTo>
                  <a:pt x="256" y="1748"/>
                  <a:pt x="249" y="1758"/>
                  <a:pt x="312" y="1800"/>
                </a:cubicBezTo>
                <a:cubicBezTo>
                  <a:pt x="358" y="1869"/>
                  <a:pt x="310" y="1807"/>
                  <a:pt x="372" y="1860"/>
                </a:cubicBezTo>
                <a:cubicBezTo>
                  <a:pt x="443" y="1921"/>
                  <a:pt x="462" y="1950"/>
                  <a:pt x="552" y="1968"/>
                </a:cubicBezTo>
                <a:cubicBezTo>
                  <a:pt x="620" y="2002"/>
                  <a:pt x="643" y="2005"/>
                  <a:pt x="720" y="1992"/>
                </a:cubicBezTo>
                <a:cubicBezTo>
                  <a:pt x="724" y="1980"/>
                  <a:pt x="726" y="1967"/>
                  <a:pt x="732" y="1956"/>
                </a:cubicBezTo>
                <a:cubicBezTo>
                  <a:pt x="789" y="1853"/>
                  <a:pt x="781" y="1896"/>
                  <a:pt x="876" y="1848"/>
                </a:cubicBezTo>
                <a:cubicBezTo>
                  <a:pt x="932" y="1852"/>
                  <a:pt x="988" y="1852"/>
                  <a:pt x="1044" y="1860"/>
                </a:cubicBezTo>
                <a:cubicBezTo>
                  <a:pt x="1069" y="1864"/>
                  <a:pt x="1132" y="1894"/>
                  <a:pt x="1164" y="1896"/>
                </a:cubicBezTo>
                <a:cubicBezTo>
                  <a:pt x="1312" y="1903"/>
                  <a:pt x="1460" y="1904"/>
                  <a:pt x="1608" y="1908"/>
                </a:cubicBezTo>
                <a:cubicBezTo>
                  <a:pt x="1682" y="1933"/>
                  <a:pt x="1615" y="1923"/>
                  <a:pt x="1704" y="1848"/>
                </a:cubicBezTo>
                <a:cubicBezTo>
                  <a:pt x="1759" y="1802"/>
                  <a:pt x="1826" y="1771"/>
                  <a:pt x="1884" y="1728"/>
                </a:cubicBezTo>
                <a:cubicBezTo>
                  <a:pt x="1929" y="1694"/>
                  <a:pt x="1996" y="1720"/>
                  <a:pt x="2052" y="1716"/>
                </a:cubicBezTo>
                <a:cubicBezTo>
                  <a:pt x="2080" y="1720"/>
                  <a:pt x="2121" y="1752"/>
                  <a:pt x="2136" y="1728"/>
                </a:cubicBezTo>
                <a:cubicBezTo>
                  <a:pt x="2151" y="1703"/>
                  <a:pt x="2104" y="1680"/>
                  <a:pt x="2088" y="1656"/>
                </a:cubicBezTo>
                <a:cubicBezTo>
                  <a:pt x="2067" y="1625"/>
                  <a:pt x="2061" y="1560"/>
                  <a:pt x="2052" y="1524"/>
                </a:cubicBezTo>
                <a:cubicBezTo>
                  <a:pt x="2025" y="1418"/>
                  <a:pt x="1982" y="1309"/>
                  <a:pt x="1968" y="1200"/>
                </a:cubicBezTo>
                <a:cubicBezTo>
                  <a:pt x="1952" y="1078"/>
                  <a:pt x="1964" y="1080"/>
                  <a:pt x="1932" y="960"/>
                </a:cubicBezTo>
                <a:cubicBezTo>
                  <a:pt x="1917" y="905"/>
                  <a:pt x="1886" y="860"/>
                  <a:pt x="1872" y="804"/>
                </a:cubicBezTo>
                <a:cubicBezTo>
                  <a:pt x="1880" y="752"/>
                  <a:pt x="1880" y="698"/>
                  <a:pt x="1896" y="648"/>
                </a:cubicBezTo>
                <a:cubicBezTo>
                  <a:pt x="1901" y="632"/>
                  <a:pt x="1924" y="627"/>
                  <a:pt x="1932" y="612"/>
                </a:cubicBezTo>
                <a:cubicBezTo>
                  <a:pt x="1944" y="590"/>
                  <a:pt x="1948" y="564"/>
                  <a:pt x="1956" y="540"/>
                </a:cubicBezTo>
                <a:cubicBezTo>
                  <a:pt x="1960" y="528"/>
                  <a:pt x="1968" y="504"/>
                  <a:pt x="1968" y="504"/>
                </a:cubicBezTo>
                <a:cubicBezTo>
                  <a:pt x="1956" y="406"/>
                  <a:pt x="1942" y="330"/>
                  <a:pt x="1908" y="240"/>
                </a:cubicBezTo>
                <a:cubicBezTo>
                  <a:pt x="1876" y="154"/>
                  <a:pt x="1881" y="62"/>
                  <a:pt x="1764" y="60"/>
                </a:cubicBezTo>
                <a:cubicBezTo>
                  <a:pt x="1344" y="52"/>
                  <a:pt x="924" y="52"/>
                  <a:pt x="504" y="48"/>
                </a:cubicBezTo>
                <a:cubicBezTo>
                  <a:pt x="448" y="34"/>
                  <a:pt x="391" y="18"/>
                  <a:pt x="336" y="0"/>
                </a:cubicBezTo>
                <a:cubicBezTo>
                  <a:pt x="113" y="16"/>
                  <a:pt x="226" y="5"/>
                  <a:pt x="96" y="48"/>
                </a:cubicBezTo>
                <a:cubicBezTo>
                  <a:pt x="72" y="72"/>
                  <a:pt x="35" y="88"/>
                  <a:pt x="24" y="120"/>
                </a:cubicBezTo>
                <a:cubicBezTo>
                  <a:pt x="16" y="144"/>
                  <a:pt x="0" y="192"/>
                  <a:pt x="0" y="192"/>
                </a:cubicBezTo>
                <a:cubicBezTo>
                  <a:pt x="4" y="212"/>
                  <a:pt x="7" y="232"/>
                  <a:pt x="12" y="252"/>
                </a:cubicBezTo>
                <a:cubicBezTo>
                  <a:pt x="19" y="276"/>
                  <a:pt x="36" y="324"/>
                  <a:pt x="36" y="324"/>
                </a:cubicBezTo>
                <a:cubicBezTo>
                  <a:pt x="23" y="484"/>
                  <a:pt x="36" y="515"/>
                  <a:pt x="12" y="42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2078" name="Text Box 46"/>
          <p:cNvSpPr txBox="1">
            <a:spLocks noChangeArrowheads="1"/>
          </p:cNvSpPr>
          <p:nvPr/>
        </p:nvSpPr>
        <p:spPr bwMode="auto">
          <a:xfrm>
            <a:off x="1200150" y="6529388"/>
            <a:ext cx="1019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>
                <a:latin typeface="Comic Sans MS" pitchFamily="66" charset="0"/>
              </a:rPr>
              <a:t>1  1</a:t>
            </a:r>
          </a:p>
        </p:txBody>
      </p:sp>
      <p:sp>
        <p:nvSpPr>
          <p:cNvPr id="172079" name="Freeform 47"/>
          <p:cNvSpPr>
            <a:spLocks/>
          </p:cNvSpPr>
          <p:nvPr/>
        </p:nvSpPr>
        <p:spPr bwMode="auto">
          <a:xfrm>
            <a:off x="381000" y="5130800"/>
            <a:ext cx="1333500" cy="1365250"/>
          </a:xfrm>
          <a:custGeom>
            <a:avLst/>
            <a:gdLst/>
            <a:ahLst/>
            <a:cxnLst>
              <a:cxn ang="0">
                <a:pos x="0" y="860"/>
              </a:cxn>
              <a:cxn ang="0">
                <a:pos x="96" y="0"/>
              </a:cxn>
              <a:cxn ang="0">
                <a:pos x="840" y="248"/>
              </a:cxn>
            </a:cxnLst>
            <a:rect l="0" t="0" r="r" b="b"/>
            <a:pathLst>
              <a:path w="840" h="860">
                <a:moveTo>
                  <a:pt x="0" y="860"/>
                </a:moveTo>
                <a:lnTo>
                  <a:pt x="96" y="0"/>
                </a:lnTo>
                <a:lnTo>
                  <a:pt x="840" y="24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3058" name="Group 2"/>
          <p:cNvGraphicFramePr>
            <a:graphicFrameLocks noGrp="1"/>
          </p:cNvGraphicFramePr>
          <p:nvPr/>
        </p:nvGraphicFramePr>
        <p:xfrm>
          <a:off x="1836738" y="3201988"/>
          <a:ext cx="3327718" cy="262128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73090" name="Text Box 34"/>
          <p:cNvSpPr txBox="1">
            <a:spLocks noChangeArrowheads="1"/>
          </p:cNvSpPr>
          <p:nvPr/>
        </p:nvSpPr>
        <p:spPr bwMode="auto">
          <a:xfrm>
            <a:off x="850900" y="5984875"/>
            <a:ext cx="292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‘D AND G1’</a:t>
            </a:r>
          </a:p>
        </p:txBody>
      </p:sp>
      <p:sp>
        <p:nvSpPr>
          <p:cNvPr id="173091" name="Text Box 35"/>
          <p:cNvSpPr txBox="1">
            <a:spLocks noChangeArrowheads="1"/>
          </p:cNvSpPr>
          <p:nvPr/>
        </p:nvSpPr>
        <p:spPr bwMode="auto">
          <a:xfrm>
            <a:off x="552450" y="441325"/>
            <a:ext cx="5876925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000" b="1"/>
              <a:t>Input is </a:t>
            </a:r>
            <a:r>
              <a:rPr lang="en-US" sz="7000" b="1">
                <a:latin typeface="Comic Sans MS" pitchFamily="66" charset="0"/>
              </a:rPr>
              <a:t>D</a:t>
            </a:r>
            <a:r>
              <a:rPr lang="en-US" sz="7000" b="1"/>
              <a:t>, </a:t>
            </a:r>
            <a:r>
              <a:rPr lang="en-US" sz="7000" b="1">
                <a:latin typeface="Comic Sans MS" pitchFamily="66" charset="0"/>
              </a:rPr>
              <a:t>G1</a:t>
            </a:r>
          </a:p>
        </p:txBody>
      </p:sp>
      <p:sp>
        <p:nvSpPr>
          <p:cNvPr id="173092" name="AutoShape 36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093" name="Freeform 37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94" name="AutoShape 38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095" name="Freeform 39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96" name="Text Box 40"/>
          <p:cNvSpPr txBox="1">
            <a:spLocks noChangeArrowheads="1"/>
          </p:cNvSpPr>
          <p:nvPr/>
        </p:nvSpPr>
        <p:spPr bwMode="auto">
          <a:xfrm>
            <a:off x="609600" y="7404100"/>
            <a:ext cx="5610225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e</a:t>
            </a:r>
          </a:p>
        </p:txBody>
      </p:sp>
      <p:sp>
        <p:nvSpPr>
          <p:cNvPr id="173097" name="Line 41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98" name="Line 42"/>
          <p:cNvSpPr>
            <a:spLocks noChangeShapeType="1"/>
          </p:cNvSpPr>
          <p:nvPr/>
        </p:nvSpPr>
        <p:spPr bwMode="auto">
          <a:xfrm>
            <a:off x="4006850" y="51435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99" name="Line 43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100" name="Line 44"/>
          <p:cNvSpPr>
            <a:spLocks noChangeShapeType="1"/>
          </p:cNvSpPr>
          <p:nvPr/>
        </p:nvSpPr>
        <p:spPr bwMode="auto">
          <a:xfrm>
            <a:off x="25622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AutoShape 2"/>
          <p:cNvSpPr>
            <a:spLocks noChangeArrowheads="1"/>
          </p:cNvSpPr>
          <p:nvPr/>
        </p:nvSpPr>
        <p:spPr bwMode="auto">
          <a:xfrm>
            <a:off x="1643063" y="514350"/>
            <a:ext cx="3533775" cy="1885950"/>
          </a:xfrm>
          <a:prstGeom prst="octagon">
            <a:avLst>
              <a:gd name="adj" fmla="val 2928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-1588" y="4867275"/>
            <a:ext cx="6858001" cy="3597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1500" b="1">
                <a:latin typeface="Comic Sans MS" pitchFamily="66" charset="0"/>
              </a:rPr>
              <a:t>Switch is</a:t>
            </a:r>
          </a:p>
          <a:p>
            <a:r>
              <a:rPr lang="en-US" sz="11500" b="1">
                <a:latin typeface="Comic Sans MS" pitchFamily="66" charset="0"/>
              </a:rPr>
              <a:t> ON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1800225" y="2462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3938588" y="2576513"/>
            <a:ext cx="11144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1</a:t>
            </a:r>
          </a:p>
        </p:txBody>
      </p:sp>
      <p:pic>
        <p:nvPicPr>
          <p:cNvPr id="87046" name="Picture 6" descr="MCHH00824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49775" y="6592888"/>
            <a:ext cx="844550" cy="2130425"/>
          </a:xfrm>
          <a:prstGeom prst="rect">
            <a:avLst/>
          </a:prstGeom>
          <a:solidFill>
            <a:srgbClr val="33CC33"/>
          </a:solidFill>
        </p:spPr>
      </p:pic>
      <p:sp>
        <p:nvSpPr>
          <p:cNvPr id="87047" name="Line 7"/>
          <p:cNvSpPr>
            <a:spLocks noChangeShapeType="1"/>
          </p:cNvSpPr>
          <p:nvPr/>
        </p:nvSpPr>
        <p:spPr bwMode="auto">
          <a:xfrm>
            <a:off x="609600" y="828675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48" name="Line 8"/>
          <p:cNvSpPr>
            <a:spLocks noChangeShapeType="1"/>
          </p:cNvSpPr>
          <p:nvPr/>
        </p:nvSpPr>
        <p:spPr bwMode="auto">
          <a:xfrm>
            <a:off x="609600" y="8420100"/>
            <a:ext cx="27241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2660650" y="-19050"/>
            <a:ext cx="1243013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0" b="1">
                <a:latin typeface="Comic Sans MS" pitchFamily="66" charset="0"/>
              </a:rPr>
              <a:t>e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4" name="Text Box 6"/>
          <p:cNvSpPr txBox="1">
            <a:spLocks noChangeArrowheads="1"/>
          </p:cNvSpPr>
          <p:nvPr/>
        </p:nvSpPr>
        <p:spPr bwMode="auto">
          <a:xfrm>
            <a:off x="1106488" y="1290638"/>
            <a:ext cx="47990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b="1">
                <a:latin typeface="AvantGarde Md BT" pitchFamily="34" charset="0"/>
              </a:rPr>
              <a:t>Seven-Light Display</a:t>
            </a:r>
          </a:p>
        </p:txBody>
      </p:sp>
      <p:sp>
        <p:nvSpPr>
          <p:cNvPr id="104455" name="Text Box 7"/>
          <p:cNvSpPr txBox="1">
            <a:spLocks noChangeArrowheads="1"/>
          </p:cNvSpPr>
          <p:nvPr/>
        </p:nvSpPr>
        <p:spPr bwMode="auto">
          <a:xfrm>
            <a:off x="269875" y="2397125"/>
            <a:ext cx="1047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/>
              <a:t>Number</a:t>
            </a:r>
          </a:p>
          <a:p>
            <a:pPr algn="ctr"/>
            <a:r>
              <a:rPr lang="en-US" b="1"/>
              <a:t>(6)</a:t>
            </a:r>
          </a:p>
        </p:txBody>
      </p:sp>
      <p:sp>
        <p:nvSpPr>
          <p:cNvPr id="104456" name="Rectangle 8"/>
          <p:cNvSpPr>
            <a:spLocks noChangeArrowheads="1"/>
          </p:cNvSpPr>
          <p:nvPr/>
        </p:nvSpPr>
        <p:spPr bwMode="auto">
          <a:xfrm>
            <a:off x="2090738" y="2151063"/>
            <a:ext cx="1393825" cy="7651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57" name="Line 9"/>
          <p:cNvSpPr>
            <a:spLocks noChangeShapeType="1"/>
          </p:cNvSpPr>
          <p:nvPr/>
        </p:nvSpPr>
        <p:spPr bwMode="auto">
          <a:xfrm>
            <a:off x="1423988" y="2571750"/>
            <a:ext cx="631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58" name="Text Box 10"/>
          <p:cNvSpPr txBox="1">
            <a:spLocks noChangeArrowheads="1"/>
          </p:cNvSpPr>
          <p:nvPr/>
        </p:nvSpPr>
        <p:spPr bwMode="auto">
          <a:xfrm>
            <a:off x="2076450" y="336232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/>
              <a:t>A</a:t>
            </a:r>
          </a:p>
        </p:txBody>
      </p: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2420938" y="336232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/>
              <a:t>B</a:t>
            </a:r>
          </a:p>
        </p:txBody>
      </p:sp>
      <p:sp>
        <p:nvSpPr>
          <p:cNvPr id="104460" name="Text Box 12"/>
          <p:cNvSpPr txBox="1">
            <a:spLocks noChangeArrowheads="1"/>
          </p:cNvSpPr>
          <p:nvPr/>
        </p:nvSpPr>
        <p:spPr bwMode="auto">
          <a:xfrm>
            <a:off x="2736850" y="336232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/>
              <a:t>C</a:t>
            </a:r>
          </a:p>
        </p:txBody>
      </p:sp>
      <p:sp>
        <p:nvSpPr>
          <p:cNvPr id="104461" name="Text Box 13"/>
          <p:cNvSpPr txBox="1">
            <a:spLocks noChangeArrowheads="1"/>
          </p:cNvSpPr>
          <p:nvPr/>
        </p:nvSpPr>
        <p:spPr bwMode="auto">
          <a:xfrm>
            <a:off x="3082925" y="3362325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/>
              <a:t>D</a:t>
            </a:r>
          </a:p>
        </p:txBody>
      </p:sp>
      <p:sp>
        <p:nvSpPr>
          <p:cNvPr id="104462" name="Rectangle 14"/>
          <p:cNvSpPr>
            <a:spLocks noChangeArrowheads="1"/>
          </p:cNvSpPr>
          <p:nvPr/>
        </p:nvSpPr>
        <p:spPr bwMode="auto">
          <a:xfrm>
            <a:off x="2078038" y="4133850"/>
            <a:ext cx="1393825" cy="20415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63" name="Line 15"/>
          <p:cNvSpPr>
            <a:spLocks noChangeShapeType="1"/>
          </p:cNvSpPr>
          <p:nvPr/>
        </p:nvSpPr>
        <p:spPr bwMode="auto">
          <a:xfrm>
            <a:off x="3252788" y="3687763"/>
            <a:ext cx="0" cy="403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64" name="Line 16"/>
          <p:cNvSpPr>
            <a:spLocks noChangeShapeType="1"/>
          </p:cNvSpPr>
          <p:nvPr/>
        </p:nvSpPr>
        <p:spPr bwMode="auto">
          <a:xfrm>
            <a:off x="2922588" y="3687763"/>
            <a:ext cx="0" cy="403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65" name="Line 17"/>
          <p:cNvSpPr>
            <a:spLocks noChangeShapeType="1"/>
          </p:cNvSpPr>
          <p:nvPr/>
        </p:nvSpPr>
        <p:spPr bwMode="auto">
          <a:xfrm>
            <a:off x="2605088" y="3687763"/>
            <a:ext cx="0" cy="403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66" name="Line 18"/>
          <p:cNvSpPr>
            <a:spLocks noChangeShapeType="1"/>
          </p:cNvSpPr>
          <p:nvPr/>
        </p:nvSpPr>
        <p:spPr bwMode="auto">
          <a:xfrm>
            <a:off x="2260600" y="3687763"/>
            <a:ext cx="0" cy="403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67" name="Line 19"/>
          <p:cNvSpPr>
            <a:spLocks noChangeShapeType="1"/>
          </p:cNvSpPr>
          <p:nvPr/>
        </p:nvSpPr>
        <p:spPr bwMode="auto">
          <a:xfrm>
            <a:off x="3475038" y="426243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68" name="Line 20"/>
          <p:cNvSpPr>
            <a:spLocks noChangeShapeType="1"/>
          </p:cNvSpPr>
          <p:nvPr/>
        </p:nvSpPr>
        <p:spPr bwMode="auto">
          <a:xfrm>
            <a:off x="3475038" y="4549775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69" name="Line 21"/>
          <p:cNvSpPr>
            <a:spLocks noChangeShapeType="1"/>
          </p:cNvSpPr>
          <p:nvPr/>
        </p:nvSpPr>
        <p:spPr bwMode="auto">
          <a:xfrm>
            <a:off x="3475038" y="485298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70" name="Line 22"/>
          <p:cNvSpPr>
            <a:spLocks noChangeShapeType="1"/>
          </p:cNvSpPr>
          <p:nvPr/>
        </p:nvSpPr>
        <p:spPr bwMode="auto">
          <a:xfrm>
            <a:off x="3475038" y="5154613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71" name="Line 23"/>
          <p:cNvSpPr>
            <a:spLocks noChangeShapeType="1"/>
          </p:cNvSpPr>
          <p:nvPr/>
        </p:nvSpPr>
        <p:spPr bwMode="auto">
          <a:xfrm>
            <a:off x="3475038" y="545623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72" name="Line 24"/>
          <p:cNvSpPr>
            <a:spLocks noChangeShapeType="1"/>
          </p:cNvSpPr>
          <p:nvPr/>
        </p:nvSpPr>
        <p:spPr bwMode="auto">
          <a:xfrm>
            <a:off x="3475038" y="5743575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73" name="Line 25"/>
          <p:cNvSpPr>
            <a:spLocks noChangeShapeType="1"/>
          </p:cNvSpPr>
          <p:nvPr/>
        </p:nvSpPr>
        <p:spPr bwMode="auto">
          <a:xfrm>
            <a:off x="3475038" y="6045200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74" name="Text Box 26"/>
          <p:cNvSpPr txBox="1">
            <a:spLocks noChangeArrowheads="1"/>
          </p:cNvSpPr>
          <p:nvPr/>
        </p:nvSpPr>
        <p:spPr bwMode="auto">
          <a:xfrm>
            <a:off x="3983038" y="400843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a</a:t>
            </a:r>
          </a:p>
        </p:txBody>
      </p:sp>
      <p:sp>
        <p:nvSpPr>
          <p:cNvPr id="104475" name="Text Box 27"/>
          <p:cNvSpPr txBox="1">
            <a:spLocks noChangeArrowheads="1"/>
          </p:cNvSpPr>
          <p:nvPr/>
        </p:nvSpPr>
        <p:spPr bwMode="auto">
          <a:xfrm>
            <a:off x="3976688" y="4338638"/>
            <a:ext cx="334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b</a:t>
            </a:r>
          </a:p>
        </p:txBody>
      </p:sp>
      <p:sp>
        <p:nvSpPr>
          <p:cNvPr id="104476" name="Text Box 28"/>
          <p:cNvSpPr txBox="1">
            <a:spLocks noChangeArrowheads="1"/>
          </p:cNvSpPr>
          <p:nvPr/>
        </p:nvSpPr>
        <p:spPr bwMode="auto">
          <a:xfrm>
            <a:off x="3994150" y="4649788"/>
            <a:ext cx="301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omic Sans MS" pitchFamily="66" charset="0"/>
              </a:rPr>
              <a:t>c</a:t>
            </a:r>
          </a:p>
        </p:txBody>
      </p:sp>
      <p:sp>
        <p:nvSpPr>
          <p:cNvPr id="104477" name="Text Box 29"/>
          <p:cNvSpPr txBox="1">
            <a:spLocks noChangeArrowheads="1"/>
          </p:cNvSpPr>
          <p:nvPr/>
        </p:nvSpPr>
        <p:spPr bwMode="auto">
          <a:xfrm>
            <a:off x="3978275" y="4929188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d</a:t>
            </a:r>
          </a:p>
        </p:txBody>
      </p:sp>
      <p:sp>
        <p:nvSpPr>
          <p:cNvPr id="104478" name="Text Box 30"/>
          <p:cNvSpPr txBox="1">
            <a:spLocks noChangeArrowheads="1"/>
          </p:cNvSpPr>
          <p:nvPr/>
        </p:nvSpPr>
        <p:spPr bwMode="auto">
          <a:xfrm>
            <a:off x="3984625" y="52165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e</a:t>
            </a:r>
          </a:p>
        </p:txBody>
      </p:sp>
      <p:sp>
        <p:nvSpPr>
          <p:cNvPr id="104479" name="Text Box 31"/>
          <p:cNvSpPr txBox="1">
            <a:spLocks noChangeArrowheads="1"/>
          </p:cNvSpPr>
          <p:nvPr/>
        </p:nvSpPr>
        <p:spPr bwMode="auto">
          <a:xfrm>
            <a:off x="3989388" y="5561013"/>
            <a:ext cx="312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f</a:t>
            </a:r>
          </a:p>
        </p:txBody>
      </p:sp>
      <p:sp>
        <p:nvSpPr>
          <p:cNvPr id="104480" name="Text Box 32"/>
          <p:cNvSpPr txBox="1">
            <a:spLocks noChangeArrowheads="1"/>
          </p:cNvSpPr>
          <p:nvPr/>
        </p:nvSpPr>
        <p:spPr bwMode="auto">
          <a:xfrm>
            <a:off x="3984625" y="5819775"/>
            <a:ext cx="319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g</a:t>
            </a:r>
          </a:p>
        </p:txBody>
      </p:sp>
      <p:sp>
        <p:nvSpPr>
          <p:cNvPr id="104481" name="Rectangle 33"/>
          <p:cNvSpPr>
            <a:spLocks noChangeArrowheads="1"/>
          </p:cNvSpPr>
          <p:nvPr/>
        </p:nvSpPr>
        <p:spPr bwMode="auto">
          <a:xfrm>
            <a:off x="5281613" y="4997450"/>
            <a:ext cx="709612" cy="762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82" name="Rectangle 34"/>
          <p:cNvSpPr>
            <a:spLocks noChangeArrowheads="1"/>
          </p:cNvSpPr>
          <p:nvPr/>
        </p:nvSpPr>
        <p:spPr bwMode="auto">
          <a:xfrm rot="5400000">
            <a:off x="5698331" y="4599782"/>
            <a:ext cx="709613" cy="762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83" name="Rectangle 35"/>
          <p:cNvSpPr>
            <a:spLocks noChangeArrowheads="1"/>
          </p:cNvSpPr>
          <p:nvPr/>
        </p:nvSpPr>
        <p:spPr bwMode="auto">
          <a:xfrm rot="5400000">
            <a:off x="5698332" y="5414169"/>
            <a:ext cx="709612" cy="762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84" name="Rectangle 36"/>
          <p:cNvSpPr>
            <a:spLocks noChangeArrowheads="1"/>
          </p:cNvSpPr>
          <p:nvPr/>
        </p:nvSpPr>
        <p:spPr bwMode="auto">
          <a:xfrm>
            <a:off x="5281613" y="4195763"/>
            <a:ext cx="709612" cy="77787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85" name="Rectangle 37"/>
          <p:cNvSpPr>
            <a:spLocks noChangeArrowheads="1"/>
          </p:cNvSpPr>
          <p:nvPr/>
        </p:nvSpPr>
        <p:spPr bwMode="auto">
          <a:xfrm>
            <a:off x="5281613" y="5802313"/>
            <a:ext cx="709612" cy="762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86" name="Rectangle 38"/>
          <p:cNvSpPr>
            <a:spLocks noChangeArrowheads="1"/>
          </p:cNvSpPr>
          <p:nvPr/>
        </p:nvSpPr>
        <p:spPr bwMode="auto">
          <a:xfrm rot="5400000">
            <a:off x="4860131" y="4599782"/>
            <a:ext cx="709613" cy="7620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87" name="Rectangle 39"/>
          <p:cNvSpPr>
            <a:spLocks noChangeArrowheads="1"/>
          </p:cNvSpPr>
          <p:nvPr/>
        </p:nvSpPr>
        <p:spPr bwMode="auto">
          <a:xfrm rot="5400000">
            <a:off x="4860132" y="5414169"/>
            <a:ext cx="709612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488" name="Text Box 40"/>
          <p:cNvSpPr txBox="1">
            <a:spLocks noChangeArrowheads="1"/>
          </p:cNvSpPr>
          <p:nvPr/>
        </p:nvSpPr>
        <p:spPr bwMode="auto">
          <a:xfrm>
            <a:off x="6062663" y="4418013"/>
            <a:ext cx="334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b</a:t>
            </a:r>
          </a:p>
        </p:txBody>
      </p:sp>
      <p:sp>
        <p:nvSpPr>
          <p:cNvPr id="104489" name="Text Box 41"/>
          <p:cNvSpPr txBox="1">
            <a:spLocks noChangeArrowheads="1"/>
          </p:cNvSpPr>
          <p:nvPr/>
        </p:nvSpPr>
        <p:spPr bwMode="auto">
          <a:xfrm>
            <a:off x="6086475" y="5227638"/>
            <a:ext cx="31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c</a:t>
            </a:r>
          </a:p>
        </p:txBody>
      </p:sp>
      <p:sp>
        <p:nvSpPr>
          <p:cNvPr id="104490" name="Text Box 42"/>
          <p:cNvSpPr txBox="1">
            <a:spLocks noChangeArrowheads="1"/>
          </p:cNvSpPr>
          <p:nvPr/>
        </p:nvSpPr>
        <p:spPr bwMode="auto">
          <a:xfrm>
            <a:off x="5484813" y="38496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a</a:t>
            </a:r>
          </a:p>
        </p:txBody>
      </p:sp>
      <p:sp>
        <p:nvSpPr>
          <p:cNvPr id="104491" name="Text Box 43"/>
          <p:cNvSpPr txBox="1">
            <a:spLocks noChangeArrowheads="1"/>
          </p:cNvSpPr>
          <p:nvPr/>
        </p:nvSpPr>
        <p:spPr bwMode="auto">
          <a:xfrm>
            <a:off x="5480050" y="5864225"/>
            <a:ext cx="333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d</a:t>
            </a:r>
          </a:p>
        </p:txBody>
      </p:sp>
      <p:sp>
        <p:nvSpPr>
          <p:cNvPr id="104492" name="Text Box 44"/>
          <p:cNvSpPr txBox="1">
            <a:spLocks noChangeArrowheads="1"/>
          </p:cNvSpPr>
          <p:nvPr/>
        </p:nvSpPr>
        <p:spPr bwMode="auto">
          <a:xfrm>
            <a:off x="4881563" y="4416425"/>
            <a:ext cx="312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f</a:t>
            </a:r>
          </a:p>
        </p:txBody>
      </p:sp>
      <p:sp>
        <p:nvSpPr>
          <p:cNvPr id="104493" name="Text Box 45"/>
          <p:cNvSpPr txBox="1">
            <a:spLocks noChangeArrowheads="1"/>
          </p:cNvSpPr>
          <p:nvPr/>
        </p:nvSpPr>
        <p:spPr bwMode="auto">
          <a:xfrm>
            <a:off x="4889500" y="52070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e</a:t>
            </a:r>
          </a:p>
        </p:txBody>
      </p:sp>
      <p:sp>
        <p:nvSpPr>
          <p:cNvPr id="104494" name="Text Box 46"/>
          <p:cNvSpPr txBox="1">
            <a:spLocks noChangeArrowheads="1"/>
          </p:cNvSpPr>
          <p:nvPr/>
        </p:nvSpPr>
        <p:spPr bwMode="auto">
          <a:xfrm>
            <a:off x="5486400" y="4984750"/>
            <a:ext cx="319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g</a:t>
            </a:r>
          </a:p>
        </p:txBody>
      </p:sp>
      <p:sp>
        <p:nvSpPr>
          <p:cNvPr id="104495" name="Line 47"/>
          <p:cNvSpPr>
            <a:spLocks noChangeShapeType="1"/>
          </p:cNvSpPr>
          <p:nvPr/>
        </p:nvSpPr>
        <p:spPr bwMode="auto">
          <a:xfrm>
            <a:off x="3252788" y="2919413"/>
            <a:ext cx="0" cy="403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6" name="Line 48"/>
          <p:cNvSpPr>
            <a:spLocks noChangeShapeType="1"/>
          </p:cNvSpPr>
          <p:nvPr/>
        </p:nvSpPr>
        <p:spPr bwMode="auto">
          <a:xfrm>
            <a:off x="2922588" y="2919413"/>
            <a:ext cx="0" cy="403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7" name="Line 49"/>
          <p:cNvSpPr>
            <a:spLocks noChangeShapeType="1"/>
          </p:cNvSpPr>
          <p:nvPr/>
        </p:nvSpPr>
        <p:spPr bwMode="auto">
          <a:xfrm>
            <a:off x="2605088" y="2919413"/>
            <a:ext cx="0" cy="403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8" name="Line 50"/>
          <p:cNvSpPr>
            <a:spLocks noChangeShapeType="1"/>
          </p:cNvSpPr>
          <p:nvPr/>
        </p:nvSpPr>
        <p:spPr bwMode="auto">
          <a:xfrm>
            <a:off x="2260600" y="2919413"/>
            <a:ext cx="0" cy="403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99" name="Text Box 51"/>
          <p:cNvSpPr txBox="1">
            <a:spLocks noChangeArrowheads="1"/>
          </p:cNvSpPr>
          <p:nvPr/>
        </p:nvSpPr>
        <p:spPr bwMode="auto">
          <a:xfrm>
            <a:off x="2106613" y="254317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104500" name="Text Box 52"/>
          <p:cNvSpPr txBox="1">
            <a:spLocks noChangeArrowheads="1"/>
          </p:cNvSpPr>
          <p:nvPr/>
        </p:nvSpPr>
        <p:spPr bwMode="auto">
          <a:xfrm>
            <a:off x="3030538" y="254317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104501" name="Text Box 53"/>
          <p:cNvSpPr txBox="1">
            <a:spLocks noChangeArrowheads="1"/>
          </p:cNvSpPr>
          <p:nvPr/>
        </p:nvSpPr>
        <p:spPr bwMode="auto">
          <a:xfrm>
            <a:off x="2416175" y="254317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00CC00"/>
                </a:solidFill>
              </a:rPr>
              <a:t>1</a:t>
            </a:r>
          </a:p>
        </p:txBody>
      </p:sp>
      <p:sp>
        <p:nvSpPr>
          <p:cNvPr id="104502" name="Text Box 54"/>
          <p:cNvSpPr txBox="1">
            <a:spLocks noChangeArrowheads="1"/>
          </p:cNvSpPr>
          <p:nvPr/>
        </p:nvSpPr>
        <p:spPr bwMode="auto">
          <a:xfrm>
            <a:off x="2728913" y="254317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00CC00"/>
                </a:solidFill>
              </a:rPr>
              <a:t>1</a:t>
            </a:r>
          </a:p>
        </p:txBody>
      </p:sp>
      <p:sp>
        <p:nvSpPr>
          <p:cNvPr id="104503" name="Text Box 55"/>
          <p:cNvSpPr txBox="1">
            <a:spLocks noChangeArrowheads="1"/>
          </p:cNvSpPr>
          <p:nvPr/>
        </p:nvSpPr>
        <p:spPr bwMode="auto">
          <a:xfrm>
            <a:off x="2106613" y="416877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104504" name="Text Box 56"/>
          <p:cNvSpPr txBox="1">
            <a:spLocks noChangeArrowheads="1"/>
          </p:cNvSpPr>
          <p:nvPr/>
        </p:nvSpPr>
        <p:spPr bwMode="auto">
          <a:xfrm>
            <a:off x="3030538" y="416877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104505" name="Text Box 57"/>
          <p:cNvSpPr txBox="1">
            <a:spLocks noChangeArrowheads="1"/>
          </p:cNvSpPr>
          <p:nvPr/>
        </p:nvSpPr>
        <p:spPr bwMode="auto">
          <a:xfrm>
            <a:off x="2416175" y="416877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00CC00"/>
                </a:solidFill>
              </a:rPr>
              <a:t>1</a:t>
            </a:r>
          </a:p>
        </p:txBody>
      </p:sp>
      <p:sp>
        <p:nvSpPr>
          <p:cNvPr id="104506" name="Text Box 58"/>
          <p:cNvSpPr txBox="1">
            <a:spLocks noChangeArrowheads="1"/>
          </p:cNvSpPr>
          <p:nvPr/>
        </p:nvSpPr>
        <p:spPr bwMode="auto">
          <a:xfrm>
            <a:off x="2728913" y="4168775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00CC00"/>
                </a:solidFill>
              </a:rPr>
              <a:t>1</a:t>
            </a:r>
          </a:p>
        </p:txBody>
      </p:sp>
      <p:sp>
        <p:nvSpPr>
          <p:cNvPr id="104507" name="Line 59"/>
          <p:cNvSpPr>
            <a:spLocks noChangeShapeType="1"/>
          </p:cNvSpPr>
          <p:nvPr/>
        </p:nvSpPr>
        <p:spPr bwMode="auto">
          <a:xfrm>
            <a:off x="4351338" y="545623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508" name="Text Box 60"/>
          <p:cNvSpPr txBox="1">
            <a:spLocks noChangeArrowheads="1"/>
          </p:cNvSpPr>
          <p:nvPr/>
        </p:nvSpPr>
        <p:spPr bwMode="auto">
          <a:xfrm>
            <a:off x="4343400" y="5514975"/>
            <a:ext cx="593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omic Sans MS" pitchFamily="66" charset="0"/>
              </a:rPr>
              <a:t>ON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973" name="Group 85"/>
          <p:cNvGraphicFramePr>
            <a:graphicFrameLocks noGrp="1"/>
          </p:cNvGraphicFramePr>
          <p:nvPr/>
        </p:nvGraphicFramePr>
        <p:xfrm>
          <a:off x="808038" y="1911350"/>
          <a:ext cx="5086350" cy="2286000"/>
        </p:xfrm>
        <a:graphic>
          <a:graphicData uri="http://schemas.openxmlformats.org/drawingml/2006/table">
            <a:tbl>
              <a:tblPr/>
              <a:tblGrid>
                <a:gridCol w="1276350"/>
                <a:gridCol w="1270000"/>
                <a:gridCol w="1271587"/>
                <a:gridCol w="1268413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65965" name="Text Box 77"/>
          <p:cNvSpPr txBox="1">
            <a:spLocks noChangeArrowheads="1"/>
          </p:cNvSpPr>
          <p:nvPr/>
        </p:nvSpPr>
        <p:spPr bwMode="auto">
          <a:xfrm>
            <a:off x="0" y="495300"/>
            <a:ext cx="68580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800" b="1">
                <a:latin typeface="AvantGarde Md BT" pitchFamily="34" charset="0"/>
              </a:rPr>
              <a:t>Binary Coded Decimal (BCD)</a:t>
            </a:r>
          </a:p>
        </p:txBody>
      </p:sp>
      <p:sp>
        <p:nvSpPr>
          <p:cNvPr id="165967" name="Line 79"/>
          <p:cNvSpPr>
            <a:spLocks noChangeShapeType="1"/>
          </p:cNvSpPr>
          <p:nvPr/>
        </p:nvSpPr>
        <p:spPr bwMode="auto">
          <a:xfrm>
            <a:off x="258127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5968" name="Line 80"/>
          <p:cNvSpPr>
            <a:spLocks noChangeShapeType="1"/>
          </p:cNvSpPr>
          <p:nvPr/>
        </p:nvSpPr>
        <p:spPr bwMode="auto">
          <a:xfrm>
            <a:off x="130492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5969" name="Line 81"/>
          <p:cNvSpPr>
            <a:spLocks noChangeShapeType="1"/>
          </p:cNvSpPr>
          <p:nvPr/>
        </p:nvSpPr>
        <p:spPr bwMode="auto">
          <a:xfrm>
            <a:off x="387667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5970" name="Line 82"/>
          <p:cNvSpPr>
            <a:spLocks noChangeShapeType="1"/>
          </p:cNvSpPr>
          <p:nvPr/>
        </p:nvSpPr>
        <p:spPr bwMode="auto">
          <a:xfrm>
            <a:off x="513397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1" name="AutoShape 51"/>
          <p:cNvSpPr>
            <a:spLocks noChangeArrowheads="1"/>
          </p:cNvSpPr>
          <p:nvPr/>
        </p:nvSpPr>
        <p:spPr bwMode="auto">
          <a:xfrm>
            <a:off x="4152900" y="266700"/>
            <a:ext cx="2400300" cy="1447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tint val="28627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tint val="28627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22" name="Line 2"/>
          <p:cNvSpPr>
            <a:spLocks noChangeShapeType="1"/>
          </p:cNvSpPr>
          <p:nvPr/>
        </p:nvSpPr>
        <p:spPr bwMode="auto">
          <a:xfrm>
            <a:off x="444500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G1</a:t>
            </a:r>
          </a:p>
        </p:txBody>
      </p:sp>
      <p:graphicFrame>
        <p:nvGraphicFramePr>
          <p:cNvPr id="133170" name="Group 50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156" name="Text Box 36"/>
          <p:cNvSpPr txBox="1">
            <a:spLocks noChangeArrowheads="1"/>
          </p:cNvSpPr>
          <p:nvPr/>
        </p:nvSpPr>
        <p:spPr bwMode="auto">
          <a:xfrm>
            <a:off x="908050" y="5984875"/>
            <a:ext cx="2635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‘B OR C’</a:t>
            </a:r>
          </a:p>
        </p:txBody>
      </p:sp>
      <p:sp>
        <p:nvSpPr>
          <p:cNvPr id="133157" name="Line 37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58" name="Line 38"/>
          <p:cNvSpPr>
            <a:spLocks noChangeShapeType="1"/>
          </p:cNvSpPr>
          <p:nvPr/>
        </p:nvSpPr>
        <p:spPr bwMode="auto">
          <a:xfrm>
            <a:off x="26003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59" name="Text Box 39"/>
          <p:cNvSpPr txBox="1">
            <a:spLocks noChangeArrowheads="1"/>
          </p:cNvSpPr>
          <p:nvPr/>
        </p:nvSpPr>
        <p:spPr bwMode="auto">
          <a:xfrm>
            <a:off x="361950" y="296863"/>
            <a:ext cx="60547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B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C</a:t>
            </a:r>
          </a:p>
        </p:txBody>
      </p:sp>
      <p:sp>
        <p:nvSpPr>
          <p:cNvPr id="133160" name="Line 40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61" name="AutoShape 41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2" name="Freeform 42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63" name="AutoShape 43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64" name="Freeform 44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962" name="Group 2"/>
          <p:cNvGraphicFramePr>
            <a:graphicFrameLocks noGrp="1"/>
          </p:cNvGraphicFramePr>
          <p:nvPr/>
        </p:nvGraphicFramePr>
        <p:xfrm>
          <a:off x="808038" y="1911350"/>
          <a:ext cx="5086350" cy="2286000"/>
        </p:xfrm>
        <a:graphic>
          <a:graphicData uri="http://schemas.openxmlformats.org/drawingml/2006/table">
            <a:tbl>
              <a:tblPr/>
              <a:tblGrid>
                <a:gridCol w="1276350"/>
                <a:gridCol w="1270000"/>
                <a:gridCol w="1271587"/>
                <a:gridCol w="1268413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68994" name="Text Box 34"/>
          <p:cNvSpPr txBox="1">
            <a:spLocks noChangeArrowheads="1"/>
          </p:cNvSpPr>
          <p:nvPr/>
        </p:nvSpPr>
        <p:spPr bwMode="auto">
          <a:xfrm>
            <a:off x="0" y="495300"/>
            <a:ext cx="68580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800" b="1">
                <a:latin typeface="AvantGarde Md BT" pitchFamily="34" charset="0"/>
              </a:rPr>
              <a:t>Binary Coded Decimal (BCD)</a:t>
            </a:r>
          </a:p>
        </p:txBody>
      </p:sp>
      <p:sp>
        <p:nvSpPr>
          <p:cNvPr id="168995" name="Line 35"/>
          <p:cNvSpPr>
            <a:spLocks noChangeShapeType="1"/>
          </p:cNvSpPr>
          <p:nvPr/>
        </p:nvSpPr>
        <p:spPr bwMode="auto">
          <a:xfrm>
            <a:off x="258127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8996" name="Line 36"/>
          <p:cNvSpPr>
            <a:spLocks noChangeShapeType="1"/>
          </p:cNvSpPr>
          <p:nvPr/>
        </p:nvSpPr>
        <p:spPr bwMode="auto">
          <a:xfrm>
            <a:off x="130492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8997" name="Line 37"/>
          <p:cNvSpPr>
            <a:spLocks noChangeShapeType="1"/>
          </p:cNvSpPr>
          <p:nvPr/>
        </p:nvSpPr>
        <p:spPr bwMode="auto">
          <a:xfrm>
            <a:off x="387667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8998" name="Line 38"/>
          <p:cNvSpPr>
            <a:spLocks noChangeShapeType="1"/>
          </p:cNvSpPr>
          <p:nvPr/>
        </p:nvSpPr>
        <p:spPr bwMode="auto">
          <a:xfrm>
            <a:off x="513397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9000" name="Freeform 40"/>
          <p:cNvSpPr>
            <a:spLocks/>
          </p:cNvSpPr>
          <p:nvPr/>
        </p:nvSpPr>
        <p:spPr bwMode="auto">
          <a:xfrm>
            <a:off x="1543050" y="4838700"/>
            <a:ext cx="3414713" cy="3182938"/>
          </a:xfrm>
          <a:custGeom>
            <a:avLst/>
            <a:gdLst/>
            <a:ahLst/>
            <a:cxnLst>
              <a:cxn ang="0">
                <a:pos x="12" y="420"/>
              </a:cxn>
              <a:cxn ang="0">
                <a:pos x="24" y="588"/>
              </a:cxn>
              <a:cxn ang="0">
                <a:pos x="48" y="624"/>
              </a:cxn>
              <a:cxn ang="0">
                <a:pos x="108" y="744"/>
              </a:cxn>
              <a:cxn ang="0">
                <a:pos x="72" y="1236"/>
              </a:cxn>
              <a:cxn ang="0">
                <a:pos x="144" y="1548"/>
              </a:cxn>
              <a:cxn ang="0">
                <a:pos x="180" y="1656"/>
              </a:cxn>
              <a:cxn ang="0">
                <a:pos x="216" y="1692"/>
              </a:cxn>
              <a:cxn ang="0">
                <a:pos x="312" y="1800"/>
              </a:cxn>
              <a:cxn ang="0">
                <a:pos x="372" y="1860"/>
              </a:cxn>
              <a:cxn ang="0">
                <a:pos x="552" y="1968"/>
              </a:cxn>
              <a:cxn ang="0">
                <a:pos x="720" y="1992"/>
              </a:cxn>
              <a:cxn ang="0">
                <a:pos x="732" y="1956"/>
              </a:cxn>
              <a:cxn ang="0">
                <a:pos x="876" y="1848"/>
              </a:cxn>
              <a:cxn ang="0">
                <a:pos x="1044" y="1860"/>
              </a:cxn>
              <a:cxn ang="0">
                <a:pos x="1164" y="1896"/>
              </a:cxn>
              <a:cxn ang="0">
                <a:pos x="1608" y="1908"/>
              </a:cxn>
              <a:cxn ang="0">
                <a:pos x="1704" y="1848"/>
              </a:cxn>
              <a:cxn ang="0">
                <a:pos x="1884" y="1728"/>
              </a:cxn>
              <a:cxn ang="0">
                <a:pos x="2052" y="1716"/>
              </a:cxn>
              <a:cxn ang="0">
                <a:pos x="2136" y="1728"/>
              </a:cxn>
              <a:cxn ang="0">
                <a:pos x="2088" y="1656"/>
              </a:cxn>
              <a:cxn ang="0">
                <a:pos x="2052" y="1524"/>
              </a:cxn>
              <a:cxn ang="0">
                <a:pos x="1968" y="1200"/>
              </a:cxn>
              <a:cxn ang="0">
                <a:pos x="1932" y="960"/>
              </a:cxn>
              <a:cxn ang="0">
                <a:pos x="1872" y="804"/>
              </a:cxn>
              <a:cxn ang="0">
                <a:pos x="1896" y="648"/>
              </a:cxn>
              <a:cxn ang="0">
                <a:pos x="1932" y="612"/>
              </a:cxn>
              <a:cxn ang="0">
                <a:pos x="1956" y="540"/>
              </a:cxn>
              <a:cxn ang="0">
                <a:pos x="1968" y="504"/>
              </a:cxn>
              <a:cxn ang="0">
                <a:pos x="1908" y="240"/>
              </a:cxn>
              <a:cxn ang="0">
                <a:pos x="1764" y="60"/>
              </a:cxn>
              <a:cxn ang="0">
                <a:pos x="504" y="48"/>
              </a:cxn>
              <a:cxn ang="0">
                <a:pos x="336" y="0"/>
              </a:cxn>
              <a:cxn ang="0">
                <a:pos x="96" y="48"/>
              </a:cxn>
              <a:cxn ang="0">
                <a:pos x="24" y="120"/>
              </a:cxn>
              <a:cxn ang="0">
                <a:pos x="0" y="192"/>
              </a:cxn>
              <a:cxn ang="0">
                <a:pos x="12" y="252"/>
              </a:cxn>
              <a:cxn ang="0">
                <a:pos x="36" y="324"/>
              </a:cxn>
              <a:cxn ang="0">
                <a:pos x="12" y="420"/>
              </a:cxn>
            </a:cxnLst>
            <a:rect l="0" t="0" r="r" b="b"/>
            <a:pathLst>
              <a:path w="2151" h="2005">
                <a:moveTo>
                  <a:pt x="12" y="420"/>
                </a:moveTo>
                <a:cubicBezTo>
                  <a:pt x="16" y="476"/>
                  <a:pt x="14" y="533"/>
                  <a:pt x="24" y="588"/>
                </a:cubicBezTo>
                <a:cubicBezTo>
                  <a:pt x="27" y="602"/>
                  <a:pt x="41" y="611"/>
                  <a:pt x="48" y="624"/>
                </a:cubicBezTo>
                <a:cubicBezTo>
                  <a:pt x="70" y="663"/>
                  <a:pt x="94" y="702"/>
                  <a:pt x="108" y="744"/>
                </a:cubicBezTo>
                <a:cubicBezTo>
                  <a:pt x="101" y="968"/>
                  <a:pt x="128" y="1068"/>
                  <a:pt x="72" y="1236"/>
                </a:cubicBezTo>
                <a:cubicBezTo>
                  <a:pt x="82" y="1352"/>
                  <a:pt x="92" y="1445"/>
                  <a:pt x="144" y="1548"/>
                </a:cubicBezTo>
                <a:cubicBezTo>
                  <a:pt x="153" y="1594"/>
                  <a:pt x="152" y="1617"/>
                  <a:pt x="180" y="1656"/>
                </a:cubicBezTo>
                <a:cubicBezTo>
                  <a:pt x="190" y="1670"/>
                  <a:pt x="206" y="1678"/>
                  <a:pt x="216" y="1692"/>
                </a:cubicBezTo>
                <a:cubicBezTo>
                  <a:pt x="256" y="1748"/>
                  <a:pt x="249" y="1758"/>
                  <a:pt x="312" y="1800"/>
                </a:cubicBezTo>
                <a:cubicBezTo>
                  <a:pt x="358" y="1869"/>
                  <a:pt x="310" y="1807"/>
                  <a:pt x="372" y="1860"/>
                </a:cubicBezTo>
                <a:cubicBezTo>
                  <a:pt x="443" y="1921"/>
                  <a:pt x="462" y="1950"/>
                  <a:pt x="552" y="1968"/>
                </a:cubicBezTo>
                <a:cubicBezTo>
                  <a:pt x="620" y="2002"/>
                  <a:pt x="643" y="2005"/>
                  <a:pt x="720" y="1992"/>
                </a:cubicBezTo>
                <a:cubicBezTo>
                  <a:pt x="724" y="1980"/>
                  <a:pt x="726" y="1967"/>
                  <a:pt x="732" y="1956"/>
                </a:cubicBezTo>
                <a:cubicBezTo>
                  <a:pt x="789" y="1853"/>
                  <a:pt x="781" y="1896"/>
                  <a:pt x="876" y="1848"/>
                </a:cubicBezTo>
                <a:cubicBezTo>
                  <a:pt x="932" y="1852"/>
                  <a:pt x="988" y="1852"/>
                  <a:pt x="1044" y="1860"/>
                </a:cubicBezTo>
                <a:cubicBezTo>
                  <a:pt x="1069" y="1864"/>
                  <a:pt x="1132" y="1894"/>
                  <a:pt x="1164" y="1896"/>
                </a:cubicBezTo>
                <a:cubicBezTo>
                  <a:pt x="1312" y="1903"/>
                  <a:pt x="1460" y="1904"/>
                  <a:pt x="1608" y="1908"/>
                </a:cubicBezTo>
                <a:cubicBezTo>
                  <a:pt x="1682" y="1933"/>
                  <a:pt x="1615" y="1923"/>
                  <a:pt x="1704" y="1848"/>
                </a:cubicBezTo>
                <a:cubicBezTo>
                  <a:pt x="1759" y="1802"/>
                  <a:pt x="1826" y="1771"/>
                  <a:pt x="1884" y="1728"/>
                </a:cubicBezTo>
                <a:cubicBezTo>
                  <a:pt x="1929" y="1694"/>
                  <a:pt x="1996" y="1720"/>
                  <a:pt x="2052" y="1716"/>
                </a:cubicBezTo>
                <a:cubicBezTo>
                  <a:pt x="2080" y="1720"/>
                  <a:pt x="2121" y="1752"/>
                  <a:pt x="2136" y="1728"/>
                </a:cubicBezTo>
                <a:cubicBezTo>
                  <a:pt x="2151" y="1703"/>
                  <a:pt x="2104" y="1680"/>
                  <a:pt x="2088" y="1656"/>
                </a:cubicBezTo>
                <a:cubicBezTo>
                  <a:pt x="2067" y="1625"/>
                  <a:pt x="2061" y="1560"/>
                  <a:pt x="2052" y="1524"/>
                </a:cubicBezTo>
                <a:cubicBezTo>
                  <a:pt x="2025" y="1418"/>
                  <a:pt x="1982" y="1309"/>
                  <a:pt x="1968" y="1200"/>
                </a:cubicBezTo>
                <a:cubicBezTo>
                  <a:pt x="1952" y="1078"/>
                  <a:pt x="1964" y="1080"/>
                  <a:pt x="1932" y="960"/>
                </a:cubicBezTo>
                <a:cubicBezTo>
                  <a:pt x="1917" y="905"/>
                  <a:pt x="1886" y="860"/>
                  <a:pt x="1872" y="804"/>
                </a:cubicBezTo>
                <a:cubicBezTo>
                  <a:pt x="1880" y="752"/>
                  <a:pt x="1880" y="698"/>
                  <a:pt x="1896" y="648"/>
                </a:cubicBezTo>
                <a:cubicBezTo>
                  <a:pt x="1901" y="632"/>
                  <a:pt x="1924" y="627"/>
                  <a:pt x="1932" y="612"/>
                </a:cubicBezTo>
                <a:cubicBezTo>
                  <a:pt x="1944" y="590"/>
                  <a:pt x="1948" y="564"/>
                  <a:pt x="1956" y="540"/>
                </a:cubicBezTo>
                <a:cubicBezTo>
                  <a:pt x="1960" y="528"/>
                  <a:pt x="1968" y="504"/>
                  <a:pt x="1968" y="504"/>
                </a:cubicBezTo>
                <a:cubicBezTo>
                  <a:pt x="1956" y="406"/>
                  <a:pt x="1942" y="330"/>
                  <a:pt x="1908" y="240"/>
                </a:cubicBezTo>
                <a:cubicBezTo>
                  <a:pt x="1876" y="154"/>
                  <a:pt x="1881" y="62"/>
                  <a:pt x="1764" y="60"/>
                </a:cubicBezTo>
                <a:cubicBezTo>
                  <a:pt x="1344" y="52"/>
                  <a:pt x="924" y="52"/>
                  <a:pt x="504" y="48"/>
                </a:cubicBezTo>
                <a:cubicBezTo>
                  <a:pt x="448" y="34"/>
                  <a:pt x="391" y="18"/>
                  <a:pt x="336" y="0"/>
                </a:cubicBezTo>
                <a:cubicBezTo>
                  <a:pt x="113" y="16"/>
                  <a:pt x="226" y="5"/>
                  <a:pt x="96" y="48"/>
                </a:cubicBezTo>
                <a:cubicBezTo>
                  <a:pt x="72" y="72"/>
                  <a:pt x="35" y="88"/>
                  <a:pt x="24" y="120"/>
                </a:cubicBezTo>
                <a:cubicBezTo>
                  <a:pt x="16" y="144"/>
                  <a:pt x="0" y="192"/>
                  <a:pt x="0" y="192"/>
                </a:cubicBezTo>
                <a:cubicBezTo>
                  <a:pt x="4" y="212"/>
                  <a:pt x="7" y="232"/>
                  <a:pt x="12" y="252"/>
                </a:cubicBezTo>
                <a:cubicBezTo>
                  <a:pt x="19" y="276"/>
                  <a:pt x="36" y="324"/>
                  <a:pt x="36" y="324"/>
                </a:cubicBezTo>
                <a:cubicBezTo>
                  <a:pt x="23" y="484"/>
                  <a:pt x="36" y="515"/>
                  <a:pt x="12" y="42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9001" name="Text Box 41"/>
          <p:cNvSpPr txBox="1">
            <a:spLocks noChangeArrowheads="1"/>
          </p:cNvSpPr>
          <p:nvPr/>
        </p:nvSpPr>
        <p:spPr bwMode="auto">
          <a:xfrm>
            <a:off x="2419350" y="5168900"/>
            <a:ext cx="14097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>
                <a:latin typeface="Comic Sans MS" pitchFamily="66" charset="0"/>
              </a:rPr>
              <a:t>B</a:t>
            </a:r>
            <a:r>
              <a:rPr lang="en-US" sz="5400"/>
              <a:t>  </a:t>
            </a:r>
            <a:r>
              <a:rPr lang="en-US" sz="5400">
                <a:latin typeface="Comic Sans MS" pitchFamily="66" charset="0"/>
              </a:rPr>
              <a:t>C</a:t>
            </a:r>
          </a:p>
        </p:txBody>
      </p:sp>
      <p:sp>
        <p:nvSpPr>
          <p:cNvPr id="169002" name="Line 42"/>
          <p:cNvSpPr>
            <a:spLocks noChangeShapeType="1"/>
          </p:cNvSpPr>
          <p:nvPr/>
        </p:nvSpPr>
        <p:spPr bwMode="auto">
          <a:xfrm>
            <a:off x="2524125" y="5283200"/>
            <a:ext cx="342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9003" name="Text Box 43"/>
          <p:cNvSpPr txBox="1">
            <a:spLocks noChangeArrowheads="1"/>
          </p:cNvSpPr>
          <p:nvPr/>
        </p:nvSpPr>
        <p:spPr bwMode="auto">
          <a:xfrm>
            <a:off x="2419350" y="6330950"/>
            <a:ext cx="1320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>
                <a:latin typeface="Comic Sans MS" pitchFamily="66" charset="0"/>
              </a:rPr>
              <a:t>0  1</a:t>
            </a:r>
          </a:p>
        </p:txBody>
      </p:sp>
      <p:sp>
        <p:nvSpPr>
          <p:cNvPr id="169004" name="Text Box 44"/>
          <p:cNvSpPr txBox="1">
            <a:spLocks noChangeArrowheads="1"/>
          </p:cNvSpPr>
          <p:nvPr/>
        </p:nvSpPr>
        <p:spPr bwMode="auto">
          <a:xfrm>
            <a:off x="2495550" y="7912100"/>
            <a:ext cx="4056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>
                <a:latin typeface="Comic Sans MS" pitchFamily="66" charset="0"/>
              </a:rPr>
              <a:t>Scrap paper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Line 2"/>
          <p:cNvSpPr>
            <a:spLocks noChangeShapeType="1"/>
          </p:cNvSpPr>
          <p:nvPr/>
        </p:nvSpPr>
        <p:spPr bwMode="auto">
          <a:xfrm>
            <a:off x="444500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67" name="Text Box 3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G1</a:t>
            </a:r>
          </a:p>
        </p:txBody>
      </p:sp>
      <p:graphicFrame>
        <p:nvGraphicFramePr>
          <p:cNvPr id="164868" name="Group 4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900" name="Text Box 36"/>
          <p:cNvSpPr txBox="1">
            <a:spLocks noChangeArrowheads="1"/>
          </p:cNvSpPr>
          <p:nvPr/>
        </p:nvSpPr>
        <p:spPr bwMode="auto">
          <a:xfrm>
            <a:off x="908050" y="5984875"/>
            <a:ext cx="2635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‘B OR C’</a:t>
            </a:r>
          </a:p>
        </p:txBody>
      </p:sp>
      <p:sp>
        <p:nvSpPr>
          <p:cNvPr id="164901" name="Line 37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2" name="Line 38"/>
          <p:cNvSpPr>
            <a:spLocks noChangeShapeType="1"/>
          </p:cNvSpPr>
          <p:nvPr/>
        </p:nvSpPr>
        <p:spPr bwMode="auto">
          <a:xfrm>
            <a:off x="26003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3" name="Text Box 39"/>
          <p:cNvSpPr txBox="1">
            <a:spLocks noChangeArrowheads="1"/>
          </p:cNvSpPr>
          <p:nvPr/>
        </p:nvSpPr>
        <p:spPr bwMode="auto">
          <a:xfrm>
            <a:off x="361950" y="296863"/>
            <a:ext cx="60547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B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C</a:t>
            </a:r>
          </a:p>
        </p:txBody>
      </p:sp>
      <p:sp>
        <p:nvSpPr>
          <p:cNvPr id="164904" name="Line 40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5" name="AutoShape 41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906" name="Freeform 42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7" name="AutoShape 43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908" name="Freeform 44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9" name="Freeform 45"/>
          <p:cNvSpPr>
            <a:spLocks/>
          </p:cNvSpPr>
          <p:nvPr/>
        </p:nvSpPr>
        <p:spPr bwMode="auto">
          <a:xfrm>
            <a:off x="266700" y="6477000"/>
            <a:ext cx="3414713" cy="685800"/>
          </a:xfrm>
          <a:custGeom>
            <a:avLst/>
            <a:gdLst/>
            <a:ahLst/>
            <a:cxnLst>
              <a:cxn ang="0">
                <a:pos x="12" y="420"/>
              </a:cxn>
              <a:cxn ang="0">
                <a:pos x="24" y="588"/>
              </a:cxn>
              <a:cxn ang="0">
                <a:pos x="48" y="624"/>
              </a:cxn>
              <a:cxn ang="0">
                <a:pos x="108" y="744"/>
              </a:cxn>
              <a:cxn ang="0">
                <a:pos x="72" y="1236"/>
              </a:cxn>
              <a:cxn ang="0">
                <a:pos x="144" y="1548"/>
              </a:cxn>
              <a:cxn ang="0">
                <a:pos x="180" y="1656"/>
              </a:cxn>
              <a:cxn ang="0">
                <a:pos x="216" y="1692"/>
              </a:cxn>
              <a:cxn ang="0">
                <a:pos x="312" y="1800"/>
              </a:cxn>
              <a:cxn ang="0">
                <a:pos x="372" y="1860"/>
              </a:cxn>
              <a:cxn ang="0">
                <a:pos x="552" y="1968"/>
              </a:cxn>
              <a:cxn ang="0">
                <a:pos x="720" y="1992"/>
              </a:cxn>
              <a:cxn ang="0">
                <a:pos x="732" y="1956"/>
              </a:cxn>
              <a:cxn ang="0">
                <a:pos x="876" y="1848"/>
              </a:cxn>
              <a:cxn ang="0">
                <a:pos x="1044" y="1860"/>
              </a:cxn>
              <a:cxn ang="0">
                <a:pos x="1164" y="1896"/>
              </a:cxn>
              <a:cxn ang="0">
                <a:pos x="1608" y="1908"/>
              </a:cxn>
              <a:cxn ang="0">
                <a:pos x="1704" y="1848"/>
              </a:cxn>
              <a:cxn ang="0">
                <a:pos x="1884" y="1728"/>
              </a:cxn>
              <a:cxn ang="0">
                <a:pos x="2052" y="1716"/>
              </a:cxn>
              <a:cxn ang="0">
                <a:pos x="2136" y="1728"/>
              </a:cxn>
              <a:cxn ang="0">
                <a:pos x="2088" y="1656"/>
              </a:cxn>
              <a:cxn ang="0">
                <a:pos x="2052" y="1524"/>
              </a:cxn>
              <a:cxn ang="0">
                <a:pos x="1968" y="1200"/>
              </a:cxn>
              <a:cxn ang="0">
                <a:pos x="1932" y="960"/>
              </a:cxn>
              <a:cxn ang="0">
                <a:pos x="1872" y="804"/>
              </a:cxn>
              <a:cxn ang="0">
                <a:pos x="1896" y="648"/>
              </a:cxn>
              <a:cxn ang="0">
                <a:pos x="1932" y="612"/>
              </a:cxn>
              <a:cxn ang="0">
                <a:pos x="1956" y="540"/>
              </a:cxn>
              <a:cxn ang="0">
                <a:pos x="1968" y="504"/>
              </a:cxn>
              <a:cxn ang="0">
                <a:pos x="1908" y="240"/>
              </a:cxn>
              <a:cxn ang="0">
                <a:pos x="1764" y="60"/>
              </a:cxn>
              <a:cxn ang="0">
                <a:pos x="504" y="48"/>
              </a:cxn>
              <a:cxn ang="0">
                <a:pos x="336" y="0"/>
              </a:cxn>
              <a:cxn ang="0">
                <a:pos x="96" y="48"/>
              </a:cxn>
              <a:cxn ang="0">
                <a:pos x="24" y="120"/>
              </a:cxn>
              <a:cxn ang="0">
                <a:pos x="0" y="192"/>
              </a:cxn>
              <a:cxn ang="0">
                <a:pos x="12" y="252"/>
              </a:cxn>
              <a:cxn ang="0">
                <a:pos x="36" y="324"/>
              </a:cxn>
              <a:cxn ang="0">
                <a:pos x="12" y="420"/>
              </a:cxn>
            </a:cxnLst>
            <a:rect l="0" t="0" r="r" b="b"/>
            <a:pathLst>
              <a:path w="2151" h="2005">
                <a:moveTo>
                  <a:pt x="12" y="420"/>
                </a:moveTo>
                <a:cubicBezTo>
                  <a:pt x="16" y="476"/>
                  <a:pt x="14" y="533"/>
                  <a:pt x="24" y="588"/>
                </a:cubicBezTo>
                <a:cubicBezTo>
                  <a:pt x="27" y="602"/>
                  <a:pt x="41" y="611"/>
                  <a:pt x="48" y="624"/>
                </a:cubicBezTo>
                <a:cubicBezTo>
                  <a:pt x="70" y="663"/>
                  <a:pt x="94" y="702"/>
                  <a:pt x="108" y="744"/>
                </a:cubicBezTo>
                <a:cubicBezTo>
                  <a:pt x="101" y="968"/>
                  <a:pt x="128" y="1068"/>
                  <a:pt x="72" y="1236"/>
                </a:cubicBezTo>
                <a:cubicBezTo>
                  <a:pt x="82" y="1352"/>
                  <a:pt x="92" y="1445"/>
                  <a:pt x="144" y="1548"/>
                </a:cubicBezTo>
                <a:cubicBezTo>
                  <a:pt x="153" y="1594"/>
                  <a:pt x="152" y="1617"/>
                  <a:pt x="180" y="1656"/>
                </a:cubicBezTo>
                <a:cubicBezTo>
                  <a:pt x="190" y="1670"/>
                  <a:pt x="206" y="1678"/>
                  <a:pt x="216" y="1692"/>
                </a:cubicBezTo>
                <a:cubicBezTo>
                  <a:pt x="256" y="1748"/>
                  <a:pt x="249" y="1758"/>
                  <a:pt x="312" y="1800"/>
                </a:cubicBezTo>
                <a:cubicBezTo>
                  <a:pt x="358" y="1869"/>
                  <a:pt x="310" y="1807"/>
                  <a:pt x="372" y="1860"/>
                </a:cubicBezTo>
                <a:cubicBezTo>
                  <a:pt x="443" y="1921"/>
                  <a:pt x="462" y="1950"/>
                  <a:pt x="552" y="1968"/>
                </a:cubicBezTo>
                <a:cubicBezTo>
                  <a:pt x="620" y="2002"/>
                  <a:pt x="643" y="2005"/>
                  <a:pt x="720" y="1992"/>
                </a:cubicBezTo>
                <a:cubicBezTo>
                  <a:pt x="724" y="1980"/>
                  <a:pt x="726" y="1967"/>
                  <a:pt x="732" y="1956"/>
                </a:cubicBezTo>
                <a:cubicBezTo>
                  <a:pt x="789" y="1853"/>
                  <a:pt x="781" y="1896"/>
                  <a:pt x="876" y="1848"/>
                </a:cubicBezTo>
                <a:cubicBezTo>
                  <a:pt x="932" y="1852"/>
                  <a:pt x="988" y="1852"/>
                  <a:pt x="1044" y="1860"/>
                </a:cubicBezTo>
                <a:cubicBezTo>
                  <a:pt x="1069" y="1864"/>
                  <a:pt x="1132" y="1894"/>
                  <a:pt x="1164" y="1896"/>
                </a:cubicBezTo>
                <a:cubicBezTo>
                  <a:pt x="1312" y="1903"/>
                  <a:pt x="1460" y="1904"/>
                  <a:pt x="1608" y="1908"/>
                </a:cubicBezTo>
                <a:cubicBezTo>
                  <a:pt x="1682" y="1933"/>
                  <a:pt x="1615" y="1923"/>
                  <a:pt x="1704" y="1848"/>
                </a:cubicBezTo>
                <a:cubicBezTo>
                  <a:pt x="1759" y="1802"/>
                  <a:pt x="1826" y="1771"/>
                  <a:pt x="1884" y="1728"/>
                </a:cubicBezTo>
                <a:cubicBezTo>
                  <a:pt x="1929" y="1694"/>
                  <a:pt x="1996" y="1720"/>
                  <a:pt x="2052" y="1716"/>
                </a:cubicBezTo>
                <a:cubicBezTo>
                  <a:pt x="2080" y="1720"/>
                  <a:pt x="2121" y="1752"/>
                  <a:pt x="2136" y="1728"/>
                </a:cubicBezTo>
                <a:cubicBezTo>
                  <a:pt x="2151" y="1703"/>
                  <a:pt x="2104" y="1680"/>
                  <a:pt x="2088" y="1656"/>
                </a:cubicBezTo>
                <a:cubicBezTo>
                  <a:pt x="2067" y="1625"/>
                  <a:pt x="2061" y="1560"/>
                  <a:pt x="2052" y="1524"/>
                </a:cubicBezTo>
                <a:cubicBezTo>
                  <a:pt x="2025" y="1418"/>
                  <a:pt x="1982" y="1309"/>
                  <a:pt x="1968" y="1200"/>
                </a:cubicBezTo>
                <a:cubicBezTo>
                  <a:pt x="1952" y="1078"/>
                  <a:pt x="1964" y="1080"/>
                  <a:pt x="1932" y="960"/>
                </a:cubicBezTo>
                <a:cubicBezTo>
                  <a:pt x="1917" y="905"/>
                  <a:pt x="1886" y="860"/>
                  <a:pt x="1872" y="804"/>
                </a:cubicBezTo>
                <a:cubicBezTo>
                  <a:pt x="1880" y="752"/>
                  <a:pt x="1880" y="698"/>
                  <a:pt x="1896" y="648"/>
                </a:cubicBezTo>
                <a:cubicBezTo>
                  <a:pt x="1901" y="632"/>
                  <a:pt x="1924" y="627"/>
                  <a:pt x="1932" y="612"/>
                </a:cubicBezTo>
                <a:cubicBezTo>
                  <a:pt x="1944" y="590"/>
                  <a:pt x="1948" y="564"/>
                  <a:pt x="1956" y="540"/>
                </a:cubicBezTo>
                <a:cubicBezTo>
                  <a:pt x="1960" y="528"/>
                  <a:pt x="1968" y="504"/>
                  <a:pt x="1968" y="504"/>
                </a:cubicBezTo>
                <a:cubicBezTo>
                  <a:pt x="1956" y="406"/>
                  <a:pt x="1942" y="330"/>
                  <a:pt x="1908" y="240"/>
                </a:cubicBezTo>
                <a:cubicBezTo>
                  <a:pt x="1876" y="154"/>
                  <a:pt x="1881" y="62"/>
                  <a:pt x="1764" y="60"/>
                </a:cubicBezTo>
                <a:cubicBezTo>
                  <a:pt x="1344" y="52"/>
                  <a:pt x="924" y="52"/>
                  <a:pt x="504" y="48"/>
                </a:cubicBezTo>
                <a:cubicBezTo>
                  <a:pt x="448" y="34"/>
                  <a:pt x="391" y="18"/>
                  <a:pt x="336" y="0"/>
                </a:cubicBezTo>
                <a:cubicBezTo>
                  <a:pt x="113" y="16"/>
                  <a:pt x="226" y="5"/>
                  <a:pt x="96" y="48"/>
                </a:cubicBezTo>
                <a:cubicBezTo>
                  <a:pt x="72" y="72"/>
                  <a:pt x="35" y="88"/>
                  <a:pt x="24" y="120"/>
                </a:cubicBezTo>
                <a:cubicBezTo>
                  <a:pt x="16" y="144"/>
                  <a:pt x="0" y="192"/>
                  <a:pt x="0" y="192"/>
                </a:cubicBezTo>
                <a:cubicBezTo>
                  <a:pt x="4" y="212"/>
                  <a:pt x="7" y="232"/>
                  <a:pt x="12" y="252"/>
                </a:cubicBezTo>
                <a:cubicBezTo>
                  <a:pt x="19" y="276"/>
                  <a:pt x="36" y="324"/>
                  <a:pt x="36" y="324"/>
                </a:cubicBezTo>
                <a:cubicBezTo>
                  <a:pt x="23" y="484"/>
                  <a:pt x="36" y="515"/>
                  <a:pt x="12" y="42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4910" name="Text Box 46"/>
          <p:cNvSpPr txBox="1">
            <a:spLocks noChangeArrowheads="1"/>
          </p:cNvSpPr>
          <p:nvPr/>
        </p:nvSpPr>
        <p:spPr bwMode="auto">
          <a:xfrm>
            <a:off x="1409700" y="6453188"/>
            <a:ext cx="11096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>
                <a:latin typeface="Comic Sans MS" pitchFamily="66" charset="0"/>
              </a:rPr>
              <a:t>0  1</a:t>
            </a:r>
          </a:p>
        </p:txBody>
      </p:sp>
      <p:sp>
        <p:nvSpPr>
          <p:cNvPr id="164912" name="Freeform 48"/>
          <p:cNvSpPr>
            <a:spLocks/>
          </p:cNvSpPr>
          <p:nvPr/>
        </p:nvSpPr>
        <p:spPr bwMode="auto">
          <a:xfrm>
            <a:off x="381000" y="4533900"/>
            <a:ext cx="1352550" cy="1962150"/>
          </a:xfrm>
          <a:custGeom>
            <a:avLst/>
            <a:gdLst/>
            <a:ahLst/>
            <a:cxnLst>
              <a:cxn ang="0">
                <a:pos x="0" y="1224"/>
              </a:cxn>
              <a:cxn ang="0">
                <a:pos x="84" y="372"/>
              </a:cxn>
              <a:cxn ang="0">
                <a:pos x="744" y="0"/>
              </a:cxn>
            </a:cxnLst>
            <a:rect l="0" t="0" r="r" b="b"/>
            <a:pathLst>
              <a:path w="744" h="1224">
                <a:moveTo>
                  <a:pt x="0" y="1224"/>
                </a:moveTo>
                <a:lnTo>
                  <a:pt x="84" y="372"/>
                </a:lnTo>
                <a:lnTo>
                  <a:pt x="744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Line 2"/>
          <p:cNvSpPr>
            <a:spLocks noChangeShapeType="1"/>
          </p:cNvSpPr>
          <p:nvPr/>
        </p:nvSpPr>
        <p:spPr bwMode="auto">
          <a:xfrm>
            <a:off x="4445000" y="400050"/>
            <a:ext cx="7048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9987" name="Text Box 3"/>
          <p:cNvSpPr txBox="1">
            <a:spLocks noChangeArrowheads="1"/>
          </p:cNvSpPr>
          <p:nvPr/>
        </p:nvSpPr>
        <p:spPr bwMode="auto">
          <a:xfrm>
            <a:off x="152400" y="7402513"/>
            <a:ext cx="63849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200" b="1">
                <a:latin typeface="Comic Sans MS" pitchFamily="66" charset="0"/>
              </a:rPr>
              <a:t>G1</a:t>
            </a:r>
          </a:p>
        </p:txBody>
      </p:sp>
      <p:graphicFrame>
        <p:nvGraphicFramePr>
          <p:cNvPr id="169988" name="Group 4"/>
          <p:cNvGraphicFramePr>
            <a:graphicFrameLocks noGrp="1"/>
          </p:cNvGraphicFramePr>
          <p:nvPr/>
        </p:nvGraphicFramePr>
        <p:xfrm>
          <a:off x="1836738" y="3201988"/>
          <a:ext cx="3327718" cy="259080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0020" name="Text Box 36"/>
          <p:cNvSpPr txBox="1">
            <a:spLocks noChangeArrowheads="1"/>
          </p:cNvSpPr>
          <p:nvPr/>
        </p:nvSpPr>
        <p:spPr bwMode="auto">
          <a:xfrm>
            <a:off x="908050" y="5984875"/>
            <a:ext cx="2635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‘B OR C’</a:t>
            </a:r>
          </a:p>
        </p:txBody>
      </p:sp>
      <p:sp>
        <p:nvSpPr>
          <p:cNvPr id="170021" name="Line 37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0022" name="Line 38"/>
          <p:cNvSpPr>
            <a:spLocks noChangeShapeType="1"/>
          </p:cNvSpPr>
          <p:nvPr/>
        </p:nvSpPr>
        <p:spPr bwMode="auto">
          <a:xfrm>
            <a:off x="26003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0023" name="Text Box 39"/>
          <p:cNvSpPr txBox="1">
            <a:spLocks noChangeArrowheads="1"/>
          </p:cNvSpPr>
          <p:nvPr/>
        </p:nvSpPr>
        <p:spPr bwMode="auto">
          <a:xfrm>
            <a:off x="361950" y="296863"/>
            <a:ext cx="60547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Input is </a:t>
            </a:r>
            <a:r>
              <a:rPr lang="en-US" sz="8200" b="1">
                <a:latin typeface="Comic Sans MS" pitchFamily="66" charset="0"/>
              </a:rPr>
              <a:t>B</a:t>
            </a:r>
            <a:r>
              <a:rPr lang="en-US" sz="8200" b="1"/>
              <a:t>, </a:t>
            </a:r>
            <a:r>
              <a:rPr lang="en-US" sz="8200" b="1">
                <a:latin typeface="Comic Sans MS" pitchFamily="66" charset="0"/>
              </a:rPr>
              <a:t>C</a:t>
            </a:r>
          </a:p>
        </p:txBody>
      </p:sp>
      <p:sp>
        <p:nvSpPr>
          <p:cNvPr id="170024" name="Line 40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0025" name="AutoShape 41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0026" name="Freeform 42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0027" name="AutoShape 43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0028" name="Freeform 44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AutoShape 2"/>
          <p:cNvSpPr>
            <a:spLocks noChangeArrowheads="1"/>
          </p:cNvSpPr>
          <p:nvPr/>
        </p:nvSpPr>
        <p:spPr bwMode="auto">
          <a:xfrm>
            <a:off x="971550" y="514350"/>
            <a:ext cx="4743450" cy="2476500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2755900" y="5610225"/>
            <a:ext cx="1346200" cy="237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1</a:t>
            </a: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2752725" y="3224213"/>
            <a:ext cx="13525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0" b="1">
                <a:latin typeface="Comic Sans MS" pitchFamily="66" charset="0"/>
              </a:rPr>
              <a:t>is</a:t>
            </a: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2108200" y="601663"/>
            <a:ext cx="264160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0" b="1">
                <a:latin typeface="Comic Sans MS" pitchFamily="66" charset="0"/>
              </a:rPr>
              <a:t>G1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25" name="AutoShape 49"/>
          <p:cNvSpPr>
            <a:spLocks noChangeArrowheads="1"/>
          </p:cNvSpPr>
          <p:nvPr/>
        </p:nvSpPr>
        <p:spPr bwMode="auto">
          <a:xfrm>
            <a:off x="3886200" y="266700"/>
            <a:ext cx="2667000" cy="1447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00">
                  <a:gamma/>
                  <a:tint val="28627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tint val="28627"/>
                  <a:invGamma/>
                </a:srgbClr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2624" name="Group 48"/>
          <p:cNvGraphicFramePr>
            <a:graphicFrameLocks noGrp="1"/>
          </p:cNvGraphicFramePr>
          <p:nvPr/>
        </p:nvGraphicFramePr>
        <p:xfrm>
          <a:off x="1836738" y="3201988"/>
          <a:ext cx="3327718" cy="2621280"/>
        </p:xfrm>
        <a:graphic>
          <a:graphicData uri="http://schemas.openxmlformats.org/drawingml/2006/table">
            <a:tbl>
              <a:tblPr/>
              <a:tblGrid>
                <a:gridCol w="1003300"/>
                <a:gridCol w="1000125"/>
                <a:gridCol w="208280"/>
                <a:gridCol w="1116013"/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2610" name="Text Box 34"/>
          <p:cNvSpPr txBox="1">
            <a:spLocks noChangeArrowheads="1"/>
          </p:cNvSpPr>
          <p:nvPr/>
        </p:nvSpPr>
        <p:spPr bwMode="auto">
          <a:xfrm>
            <a:off x="850900" y="5984875"/>
            <a:ext cx="292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Truth Table for ‘D AND G1’</a:t>
            </a:r>
          </a:p>
        </p:txBody>
      </p:sp>
      <p:sp>
        <p:nvSpPr>
          <p:cNvPr id="152611" name="Text Box 35"/>
          <p:cNvSpPr txBox="1">
            <a:spLocks noChangeArrowheads="1"/>
          </p:cNvSpPr>
          <p:nvPr/>
        </p:nvSpPr>
        <p:spPr bwMode="auto">
          <a:xfrm>
            <a:off x="552450" y="441325"/>
            <a:ext cx="5876925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000" b="1"/>
              <a:t>Input is </a:t>
            </a:r>
            <a:r>
              <a:rPr lang="en-US" sz="7000" b="1">
                <a:latin typeface="Comic Sans MS" pitchFamily="66" charset="0"/>
              </a:rPr>
              <a:t>D</a:t>
            </a:r>
            <a:r>
              <a:rPr lang="en-US" sz="7000" b="1"/>
              <a:t>, </a:t>
            </a:r>
            <a:r>
              <a:rPr lang="en-US" sz="7000" b="1">
                <a:latin typeface="Comic Sans MS" pitchFamily="66" charset="0"/>
              </a:rPr>
              <a:t>G1</a:t>
            </a:r>
          </a:p>
        </p:txBody>
      </p:sp>
      <p:sp>
        <p:nvSpPr>
          <p:cNvPr id="152612" name="AutoShape 36"/>
          <p:cNvSpPr>
            <a:spLocks noChangeArrowheads="1"/>
          </p:cNvSpPr>
          <p:nvPr/>
        </p:nvSpPr>
        <p:spPr bwMode="auto">
          <a:xfrm rot="5400000">
            <a:off x="2228850" y="17335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13" name="Freeform 37"/>
          <p:cNvSpPr>
            <a:spLocks/>
          </p:cNvSpPr>
          <p:nvPr/>
        </p:nvSpPr>
        <p:spPr bwMode="auto">
          <a:xfrm>
            <a:off x="1847850" y="2814638"/>
            <a:ext cx="20002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614" name="AutoShape 38"/>
          <p:cNvSpPr>
            <a:spLocks noChangeArrowheads="1"/>
          </p:cNvSpPr>
          <p:nvPr/>
        </p:nvSpPr>
        <p:spPr bwMode="auto">
          <a:xfrm rot="5400000">
            <a:off x="3981450" y="6457950"/>
            <a:ext cx="1200150" cy="781050"/>
          </a:xfrm>
          <a:custGeom>
            <a:avLst/>
            <a:gdLst>
              <a:gd name="G0" fmla="+- 12999 0 0"/>
              <a:gd name="G1" fmla="+- 5400 0 0"/>
              <a:gd name="G2" fmla="+- 21600 0 5400"/>
              <a:gd name="G3" fmla="+- 10800 0 5400"/>
              <a:gd name="G4" fmla="+- 21600 0 12999"/>
              <a:gd name="G5" fmla="*/ G4 G3 10800"/>
              <a:gd name="G6" fmla="+- 21600 0 G5"/>
              <a:gd name="T0" fmla="*/ 12999 w 21600"/>
              <a:gd name="T1" fmla="*/ 0 h 21600"/>
              <a:gd name="T2" fmla="*/ 0 w 21600"/>
              <a:gd name="T3" fmla="*/ 10800 h 21600"/>
              <a:gd name="T4" fmla="*/ 12999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999" y="0"/>
                </a:moveTo>
                <a:lnTo>
                  <a:pt x="12999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2999" y="16200"/>
                </a:lnTo>
                <a:lnTo>
                  <a:pt x="12999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15" name="Freeform 39"/>
          <p:cNvSpPr>
            <a:spLocks/>
          </p:cNvSpPr>
          <p:nvPr/>
        </p:nvSpPr>
        <p:spPr bwMode="auto">
          <a:xfrm flipV="1">
            <a:off x="4019550" y="5905500"/>
            <a:ext cx="1085850" cy="247650"/>
          </a:xfrm>
          <a:custGeom>
            <a:avLst/>
            <a:gdLst/>
            <a:ahLst/>
            <a:cxnLst>
              <a:cxn ang="0">
                <a:pos x="0" y="156"/>
              </a:cxn>
              <a:cxn ang="0">
                <a:pos x="0" y="0"/>
              </a:cxn>
              <a:cxn ang="0">
                <a:pos x="1260" y="0"/>
              </a:cxn>
              <a:cxn ang="0">
                <a:pos x="1260" y="156"/>
              </a:cxn>
            </a:cxnLst>
            <a:rect l="0" t="0" r="r" b="b"/>
            <a:pathLst>
              <a:path w="1260" h="156">
                <a:moveTo>
                  <a:pt x="0" y="156"/>
                </a:moveTo>
                <a:lnTo>
                  <a:pt x="0" y="0"/>
                </a:lnTo>
                <a:lnTo>
                  <a:pt x="1260" y="0"/>
                </a:lnTo>
                <a:lnTo>
                  <a:pt x="1260" y="15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616" name="Text Box 40"/>
          <p:cNvSpPr txBox="1">
            <a:spLocks noChangeArrowheads="1"/>
          </p:cNvSpPr>
          <p:nvPr/>
        </p:nvSpPr>
        <p:spPr bwMode="auto">
          <a:xfrm>
            <a:off x="609600" y="7404100"/>
            <a:ext cx="5610225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8200" b="1"/>
              <a:t>Output is </a:t>
            </a:r>
            <a:r>
              <a:rPr lang="en-US" sz="8000" b="1">
                <a:latin typeface="Comic Sans MS" pitchFamily="66" charset="0"/>
              </a:rPr>
              <a:t>e</a:t>
            </a:r>
          </a:p>
        </p:txBody>
      </p:sp>
      <p:sp>
        <p:nvSpPr>
          <p:cNvPr id="152617" name="Line 41"/>
          <p:cNvSpPr>
            <a:spLocks noChangeShapeType="1"/>
          </p:cNvSpPr>
          <p:nvPr/>
        </p:nvSpPr>
        <p:spPr bwMode="auto">
          <a:xfrm>
            <a:off x="1841500" y="3721100"/>
            <a:ext cx="328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618" name="Line 42"/>
          <p:cNvSpPr>
            <a:spLocks noChangeShapeType="1"/>
          </p:cNvSpPr>
          <p:nvPr/>
        </p:nvSpPr>
        <p:spPr bwMode="auto">
          <a:xfrm>
            <a:off x="4006850" y="51435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619" name="Line 43"/>
          <p:cNvSpPr>
            <a:spLocks noChangeShapeType="1"/>
          </p:cNvSpPr>
          <p:nvPr/>
        </p:nvSpPr>
        <p:spPr bwMode="auto">
          <a:xfrm>
            <a:off x="2219325" y="32829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620" name="Line 44"/>
          <p:cNvSpPr>
            <a:spLocks noChangeShapeType="1"/>
          </p:cNvSpPr>
          <p:nvPr/>
        </p:nvSpPr>
        <p:spPr bwMode="auto">
          <a:xfrm>
            <a:off x="2562225" y="602456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010" name="Group 2"/>
          <p:cNvGraphicFramePr>
            <a:graphicFrameLocks noGrp="1"/>
          </p:cNvGraphicFramePr>
          <p:nvPr/>
        </p:nvGraphicFramePr>
        <p:xfrm>
          <a:off x="808038" y="1911350"/>
          <a:ext cx="5086350" cy="2286000"/>
        </p:xfrm>
        <a:graphic>
          <a:graphicData uri="http://schemas.openxmlformats.org/drawingml/2006/table">
            <a:tbl>
              <a:tblPr/>
              <a:tblGrid>
                <a:gridCol w="1276350"/>
                <a:gridCol w="1270000"/>
                <a:gridCol w="1271587"/>
                <a:gridCol w="1268413"/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71042" name="Text Box 34"/>
          <p:cNvSpPr txBox="1">
            <a:spLocks noChangeArrowheads="1"/>
          </p:cNvSpPr>
          <p:nvPr/>
        </p:nvSpPr>
        <p:spPr bwMode="auto">
          <a:xfrm>
            <a:off x="0" y="495300"/>
            <a:ext cx="68580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800" b="1">
                <a:latin typeface="AvantGarde Md BT" pitchFamily="34" charset="0"/>
              </a:rPr>
              <a:t>Binary Coded Decimal (BCD)</a:t>
            </a:r>
          </a:p>
        </p:txBody>
      </p:sp>
      <p:sp>
        <p:nvSpPr>
          <p:cNvPr id="171043" name="Line 35"/>
          <p:cNvSpPr>
            <a:spLocks noChangeShapeType="1"/>
          </p:cNvSpPr>
          <p:nvPr/>
        </p:nvSpPr>
        <p:spPr bwMode="auto">
          <a:xfrm>
            <a:off x="258127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44" name="Line 36"/>
          <p:cNvSpPr>
            <a:spLocks noChangeShapeType="1"/>
          </p:cNvSpPr>
          <p:nvPr/>
        </p:nvSpPr>
        <p:spPr bwMode="auto">
          <a:xfrm>
            <a:off x="130492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45" name="Line 37"/>
          <p:cNvSpPr>
            <a:spLocks noChangeShapeType="1"/>
          </p:cNvSpPr>
          <p:nvPr/>
        </p:nvSpPr>
        <p:spPr bwMode="auto">
          <a:xfrm>
            <a:off x="387667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46" name="Line 38"/>
          <p:cNvSpPr>
            <a:spLocks noChangeShapeType="1"/>
          </p:cNvSpPr>
          <p:nvPr/>
        </p:nvSpPr>
        <p:spPr bwMode="auto">
          <a:xfrm>
            <a:off x="5133975" y="335915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47" name="Freeform 39"/>
          <p:cNvSpPr>
            <a:spLocks/>
          </p:cNvSpPr>
          <p:nvPr/>
        </p:nvSpPr>
        <p:spPr bwMode="auto">
          <a:xfrm>
            <a:off x="1543050" y="4838700"/>
            <a:ext cx="3414713" cy="3182938"/>
          </a:xfrm>
          <a:custGeom>
            <a:avLst/>
            <a:gdLst/>
            <a:ahLst/>
            <a:cxnLst>
              <a:cxn ang="0">
                <a:pos x="12" y="420"/>
              </a:cxn>
              <a:cxn ang="0">
                <a:pos x="24" y="588"/>
              </a:cxn>
              <a:cxn ang="0">
                <a:pos x="48" y="624"/>
              </a:cxn>
              <a:cxn ang="0">
                <a:pos x="108" y="744"/>
              </a:cxn>
              <a:cxn ang="0">
                <a:pos x="72" y="1236"/>
              </a:cxn>
              <a:cxn ang="0">
                <a:pos x="144" y="1548"/>
              </a:cxn>
              <a:cxn ang="0">
                <a:pos x="180" y="1656"/>
              </a:cxn>
              <a:cxn ang="0">
                <a:pos x="216" y="1692"/>
              </a:cxn>
              <a:cxn ang="0">
                <a:pos x="312" y="1800"/>
              </a:cxn>
              <a:cxn ang="0">
                <a:pos x="372" y="1860"/>
              </a:cxn>
              <a:cxn ang="0">
                <a:pos x="552" y="1968"/>
              </a:cxn>
              <a:cxn ang="0">
                <a:pos x="720" y="1992"/>
              </a:cxn>
              <a:cxn ang="0">
                <a:pos x="732" y="1956"/>
              </a:cxn>
              <a:cxn ang="0">
                <a:pos x="876" y="1848"/>
              </a:cxn>
              <a:cxn ang="0">
                <a:pos x="1044" y="1860"/>
              </a:cxn>
              <a:cxn ang="0">
                <a:pos x="1164" y="1896"/>
              </a:cxn>
              <a:cxn ang="0">
                <a:pos x="1608" y="1908"/>
              </a:cxn>
              <a:cxn ang="0">
                <a:pos x="1704" y="1848"/>
              </a:cxn>
              <a:cxn ang="0">
                <a:pos x="1884" y="1728"/>
              </a:cxn>
              <a:cxn ang="0">
                <a:pos x="2052" y="1716"/>
              </a:cxn>
              <a:cxn ang="0">
                <a:pos x="2136" y="1728"/>
              </a:cxn>
              <a:cxn ang="0">
                <a:pos x="2088" y="1656"/>
              </a:cxn>
              <a:cxn ang="0">
                <a:pos x="2052" y="1524"/>
              </a:cxn>
              <a:cxn ang="0">
                <a:pos x="1968" y="1200"/>
              </a:cxn>
              <a:cxn ang="0">
                <a:pos x="1932" y="960"/>
              </a:cxn>
              <a:cxn ang="0">
                <a:pos x="1872" y="804"/>
              </a:cxn>
              <a:cxn ang="0">
                <a:pos x="1896" y="648"/>
              </a:cxn>
              <a:cxn ang="0">
                <a:pos x="1932" y="612"/>
              </a:cxn>
              <a:cxn ang="0">
                <a:pos x="1956" y="540"/>
              </a:cxn>
              <a:cxn ang="0">
                <a:pos x="1968" y="504"/>
              </a:cxn>
              <a:cxn ang="0">
                <a:pos x="1908" y="240"/>
              </a:cxn>
              <a:cxn ang="0">
                <a:pos x="1764" y="60"/>
              </a:cxn>
              <a:cxn ang="0">
                <a:pos x="504" y="48"/>
              </a:cxn>
              <a:cxn ang="0">
                <a:pos x="336" y="0"/>
              </a:cxn>
              <a:cxn ang="0">
                <a:pos x="96" y="48"/>
              </a:cxn>
              <a:cxn ang="0">
                <a:pos x="24" y="120"/>
              </a:cxn>
              <a:cxn ang="0">
                <a:pos x="0" y="192"/>
              </a:cxn>
              <a:cxn ang="0">
                <a:pos x="12" y="252"/>
              </a:cxn>
              <a:cxn ang="0">
                <a:pos x="36" y="324"/>
              </a:cxn>
              <a:cxn ang="0">
                <a:pos x="12" y="420"/>
              </a:cxn>
            </a:cxnLst>
            <a:rect l="0" t="0" r="r" b="b"/>
            <a:pathLst>
              <a:path w="2151" h="2005">
                <a:moveTo>
                  <a:pt x="12" y="420"/>
                </a:moveTo>
                <a:cubicBezTo>
                  <a:pt x="16" y="476"/>
                  <a:pt x="14" y="533"/>
                  <a:pt x="24" y="588"/>
                </a:cubicBezTo>
                <a:cubicBezTo>
                  <a:pt x="27" y="602"/>
                  <a:pt x="41" y="611"/>
                  <a:pt x="48" y="624"/>
                </a:cubicBezTo>
                <a:cubicBezTo>
                  <a:pt x="70" y="663"/>
                  <a:pt x="94" y="702"/>
                  <a:pt x="108" y="744"/>
                </a:cubicBezTo>
                <a:cubicBezTo>
                  <a:pt x="101" y="968"/>
                  <a:pt x="128" y="1068"/>
                  <a:pt x="72" y="1236"/>
                </a:cubicBezTo>
                <a:cubicBezTo>
                  <a:pt x="82" y="1352"/>
                  <a:pt x="92" y="1445"/>
                  <a:pt x="144" y="1548"/>
                </a:cubicBezTo>
                <a:cubicBezTo>
                  <a:pt x="153" y="1594"/>
                  <a:pt x="152" y="1617"/>
                  <a:pt x="180" y="1656"/>
                </a:cubicBezTo>
                <a:cubicBezTo>
                  <a:pt x="190" y="1670"/>
                  <a:pt x="206" y="1678"/>
                  <a:pt x="216" y="1692"/>
                </a:cubicBezTo>
                <a:cubicBezTo>
                  <a:pt x="256" y="1748"/>
                  <a:pt x="249" y="1758"/>
                  <a:pt x="312" y="1800"/>
                </a:cubicBezTo>
                <a:cubicBezTo>
                  <a:pt x="358" y="1869"/>
                  <a:pt x="310" y="1807"/>
                  <a:pt x="372" y="1860"/>
                </a:cubicBezTo>
                <a:cubicBezTo>
                  <a:pt x="443" y="1921"/>
                  <a:pt x="462" y="1950"/>
                  <a:pt x="552" y="1968"/>
                </a:cubicBezTo>
                <a:cubicBezTo>
                  <a:pt x="620" y="2002"/>
                  <a:pt x="643" y="2005"/>
                  <a:pt x="720" y="1992"/>
                </a:cubicBezTo>
                <a:cubicBezTo>
                  <a:pt x="724" y="1980"/>
                  <a:pt x="726" y="1967"/>
                  <a:pt x="732" y="1956"/>
                </a:cubicBezTo>
                <a:cubicBezTo>
                  <a:pt x="789" y="1853"/>
                  <a:pt x="781" y="1896"/>
                  <a:pt x="876" y="1848"/>
                </a:cubicBezTo>
                <a:cubicBezTo>
                  <a:pt x="932" y="1852"/>
                  <a:pt x="988" y="1852"/>
                  <a:pt x="1044" y="1860"/>
                </a:cubicBezTo>
                <a:cubicBezTo>
                  <a:pt x="1069" y="1864"/>
                  <a:pt x="1132" y="1894"/>
                  <a:pt x="1164" y="1896"/>
                </a:cubicBezTo>
                <a:cubicBezTo>
                  <a:pt x="1312" y="1903"/>
                  <a:pt x="1460" y="1904"/>
                  <a:pt x="1608" y="1908"/>
                </a:cubicBezTo>
                <a:cubicBezTo>
                  <a:pt x="1682" y="1933"/>
                  <a:pt x="1615" y="1923"/>
                  <a:pt x="1704" y="1848"/>
                </a:cubicBezTo>
                <a:cubicBezTo>
                  <a:pt x="1759" y="1802"/>
                  <a:pt x="1826" y="1771"/>
                  <a:pt x="1884" y="1728"/>
                </a:cubicBezTo>
                <a:cubicBezTo>
                  <a:pt x="1929" y="1694"/>
                  <a:pt x="1996" y="1720"/>
                  <a:pt x="2052" y="1716"/>
                </a:cubicBezTo>
                <a:cubicBezTo>
                  <a:pt x="2080" y="1720"/>
                  <a:pt x="2121" y="1752"/>
                  <a:pt x="2136" y="1728"/>
                </a:cubicBezTo>
                <a:cubicBezTo>
                  <a:pt x="2151" y="1703"/>
                  <a:pt x="2104" y="1680"/>
                  <a:pt x="2088" y="1656"/>
                </a:cubicBezTo>
                <a:cubicBezTo>
                  <a:pt x="2067" y="1625"/>
                  <a:pt x="2061" y="1560"/>
                  <a:pt x="2052" y="1524"/>
                </a:cubicBezTo>
                <a:cubicBezTo>
                  <a:pt x="2025" y="1418"/>
                  <a:pt x="1982" y="1309"/>
                  <a:pt x="1968" y="1200"/>
                </a:cubicBezTo>
                <a:cubicBezTo>
                  <a:pt x="1952" y="1078"/>
                  <a:pt x="1964" y="1080"/>
                  <a:pt x="1932" y="960"/>
                </a:cubicBezTo>
                <a:cubicBezTo>
                  <a:pt x="1917" y="905"/>
                  <a:pt x="1886" y="860"/>
                  <a:pt x="1872" y="804"/>
                </a:cubicBezTo>
                <a:cubicBezTo>
                  <a:pt x="1880" y="752"/>
                  <a:pt x="1880" y="698"/>
                  <a:pt x="1896" y="648"/>
                </a:cubicBezTo>
                <a:cubicBezTo>
                  <a:pt x="1901" y="632"/>
                  <a:pt x="1924" y="627"/>
                  <a:pt x="1932" y="612"/>
                </a:cubicBezTo>
                <a:cubicBezTo>
                  <a:pt x="1944" y="590"/>
                  <a:pt x="1948" y="564"/>
                  <a:pt x="1956" y="540"/>
                </a:cubicBezTo>
                <a:cubicBezTo>
                  <a:pt x="1960" y="528"/>
                  <a:pt x="1968" y="504"/>
                  <a:pt x="1968" y="504"/>
                </a:cubicBezTo>
                <a:cubicBezTo>
                  <a:pt x="1956" y="406"/>
                  <a:pt x="1942" y="330"/>
                  <a:pt x="1908" y="240"/>
                </a:cubicBezTo>
                <a:cubicBezTo>
                  <a:pt x="1876" y="154"/>
                  <a:pt x="1881" y="62"/>
                  <a:pt x="1764" y="60"/>
                </a:cubicBezTo>
                <a:cubicBezTo>
                  <a:pt x="1344" y="52"/>
                  <a:pt x="924" y="52"/>
                  <a:pt x="504" y="48"/>
                </a:cubicBezTo>
                <a:cubicBezTo>
                  <a:pt x="448" y="34"/>
                  <a:pt x="391" y="18"/>
                  <a:pt x="336" y="0"/>
                </a:cubicBezTo>
                <a:cubicBezTo>
                  <a:pt x="113" y="16"/>
                  <a:pt x="226" y="5"/>
                  <a:pt x="96" y="48"/>
                </a:cubicBezTo>
                <a:cubicBezTo>
                  <a:pt x="72" y="72"/>
                  <a:pt x="35" y="88"/>
                  <a:pt x="24" y="120"/>
                </a:cubicBezTo>
                <a:cubicBezTo>
                  <a:pt x="16" y="144"/>
                  <a:pt x="0" y="192"/>
                  <a:pt x="0" y="192"/>
                </a:cubicBezTo>
                <a:cubicBezTo>
                  <a:pt x="4" y="212"/>
                  <a:pt x="7" y="232"/>
                  <a:pt x="12" y="252"/>
                </a:cubicBezTo>
                <a:cubicBezTo>
                  <a:pt x="19" y="276"/>
                  <a:pt x="36" y="324"/>
                  <a:pt x="36" y="324"/>
                </a:cubicBezTo>
                <a:cubicBezTo>
                  <a:pt x="23" y="484"/>
                  <a:pt x="36" y="515"/>
                  <a:pt x="12" y="420"/>
                </a:cubicBezTo>
                <a:close/>
              </a:path>
            </a:pathLst>
          </a:cu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1048" name="Text Box 40"/>
          <p:cNvSpPr txBox="1">
            <a:spLocks noChangeArrowheads="1"/>
          </p:cNvSpPr>
          <p:nvPr/>
        </p:nvSpPr>
        <p:spPr bwMode="auto">
          <a:xfrm>
            <a:off x="2419350" y="5168900"/>
            <a:ext cx="1835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>
                <a:latin typeface="Comic Sans MS" pitchFamily="66" charset="0"/>
              </a:rPr>
              <a:t>D</a:t>
            </a:r>
            <a:r>
              <a:rPr lang="en-US" sz="5400"/>
              <a:t>  </a:t>
            </a:r>
            <a:r>
              <a:rPr lang="en-US" sz="5400">
                <a:latin typeface="Comic Sans MS" pitchFamily="66" charset="0"/>
              </a:rPr>
              <a:t>G1</a:t>
            </a:r>
          </a:p>
        </p:txBody>
      </p:sp>
      <p:sp>
        <p:nvSpPr>
          <p:cNvPr id="171049" name="Line 41"/>
          <p:cNvSpPr>
            <a:spLocks noChangeShapeType="1"/>
          </p:cNvSpPr>
          <p:nvPr/>
        </p:nvSpPr>
        <p:spPr bwMode="auto">
          <a:xfrm>
            <a:off x="2524125" y="5283200"/>
            <a:ext cx="342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50" name="Text Box 42"/>
          <p:cNvSpPr txBox="1">
            <a:spLocks noChangeArrowheads="1"/>
          </p:cNvSpPr>
          <p:nvPr/>
        </p:nvSpPr>
        <p:spPr bwMode="auto">
          <a:xfrm>
            <a:off x="2419350" y="6330950"/>
            <a:ext cx="16192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>
                <a:latin typeface="Comic Sans MS" pitchFamily="66" charset="0"/>
              </a:rPr>
              <a:t>1    1</a:t>
            </a:r>
          </a:p>
        </p:txBody>
      </p:sp>
      <p:sp>
        <p:nvSpPr>
          <p:cNvPr id="171051" name="Text Box 43"/>
          <p:cNvSpPr txBox="1">
            <a:spLocks noChangeArrowheads="1"/>
          </p:cNvSpPr>
          <p:nvPr/>
        </p:nvSpPr>
        <p:spPr bwMode="auto">
          <a:xfrm>
            <a:off x="2495550" y="7912100"/>
            <a:ext cx="4056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>
                <a:latin typeface="Comic Sans MS" pitchFamily="66" charset="0"/>
              </a:rPr>
              <a:t>Scrap paper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378</Words>
  <Application>Microsoft Office PowerPoint</Application>
  <PresentationFormat>Letter Paper (8.5x11 in)</PresentationFormat>
  <Paragraphs>263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AvantGarde Md BT</vt:lpstr>
      <vt:lpstr>Comic Sans MS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Lehigh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Gary DeLeo</dc:creator>
  <cp:lastModifiedBy>Gary DeLeo</cp:lastModifiedBy>
  <cp:revision>22</cp:revision>
  <dcterms:created xsi:type="dcterms:W3CDTF">2005-01-10T13:33:16Z</dcterms:created>
  <dcterms:modified xsi:type="dcterms:W3CDTF">2012-08-08T16:20:08Z</dcterms:modified>
</cp:coreProperties>
</file>