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8"/>
  </p:handoutMasterIdLst>
  <p:sldIdLst>
    <p:sldId id="355" r:id="rId2"/>
    <p:sldId id="356" r:id="rId3"/>
    <p:sldId id="357" r:id="rId4"/>
    <p:sldId id="358" r:id="rId5"/>
    <p:sldId id="359" r:id="rId6"/>
    <p:sldId id="360" r:id="rId7"/>
    <p:sldId id="361" r:id="rId8"/>
    <p:sldId id="362" r:id="rId9"/>
    <p:sldId id="363" r:id="rId10"/>
    <p:sldId id="364" r:id="rId11"/>
    <p:sldId id="365" r:id="rId12"/>
    <p:sldId id="366" r:id="rId13"/>
    <p:sldId id="367" r:id="rId14"/>
    <p:sldId id="368" r:id="rId15"/>
    <p:sldId id="369" r:id="rId16"/>
    <p:sldId id="370" r:id="rId17"/>
    <p:sldId id="371" r:id="rId18"/>
    <p:sldId id="372" r:id="rId19"/>
    <p:sldId id="373" r:id="rId20"/>
    <p:sldId id="374" r:id="rId21"/>
    <p:sldId id="375" r:id="rId22"/>
    <p:sldId id="376" r:id="rId23"/>
    <p:sldId id="325" r:id="rId24"/>
    <p:sldId id="326" r:id="rId25"/>
    <p:sldId id="327" r:id="rId26"/>
    <p:sldId id="328" r:id="rId27"/>
    <p:sldId id="329" r:id="rId28"/>
    <p:sldId id="330" r:id="rId29"/>
    <p:sldId id="331" r:id="rId30"/>
    <p:sldId id="332" r:id="rId31"/>
    <p:sldId id="333" r:id="rId32"/>
    <p:sldId id="334" r:id="rId33"/>
    <p:sldId id="335" r:id="rId34"/>
    <p:sldId id="336" r:id="rId35"/>
    <p:sldId id="337" r:id="rId36"/>
    <p:sldId id="338" r:id="rId37"/>
    <p:sldId id="339" r:id="rId38"/>
    <p:sldId id="340" r:id="rId39"/>
    <p:sldId id="341" r:id="rId40"/>
    <p:sldId id="342" r:id="rId41"/>
    <p:sldId id="343" r:id="rId42"/>
    <p:sldId id="344" r:id="rId43"/>
    <p:sldId id="345" r:id="rId44"/>
    <p:sldId id="346" r:id="rId45"/>
    <p:sldId id="347" r:id="rId46"/>
    <p:sldId id="348" r:id="rId47"/>
    <p:sldId id="349" r:id="rId48"/>
    <p:sldId id="350" r:id="rId49"/>
    <p:sldId id="351" r:id="rId50"/>
    <p:sldId id="352" r:id="rId51"/>
    <p:sldId id="353" r:id="rId52"/>
    <p:sldId id="354" r:id="rId53"/>
    <p:sldId id="311" r:id="rId54"/>
    <p:sldId id="312" r:id="rId55"/>
    <p:sldId id="313" r:id="rId56"/>
    <p:sldId id="314" r:id="rId57"/>
    <p:sldId id="315" r:id="rId58"/>
    <p:sldId id="316" r:id="rId59"/>
    <p:sldId id="317" r:id="rId60"/>
    <p:sldId id="318" r:id="rId61"/>
    <p:sldId id="319" r:id="rId62"/>
    <p:sldId id="320" r:id="rId63"/>
    <p:sldId id="321" r:id="rId64"/>
    <p:sldId id="322" r:id="rId65"/>
    <p:sldId id="323" r:id="rId66"/>
    <p:sldId id="324" r:id="rId67"/>
  </p:sldIdLst>
  <p:sldSz cx="6858000" cy="9144000" type="letter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3265" autoAdjust="0"/>
    <p:restoredTop sz="98233" autoAdjust="0"/>
  </p:normalViewPr>
  <p:slideViewPr>
    <p:cSldViewPr snapToGrid="0">
      <p:cViewPr>
        <p:scale>
          <a:sx n="50" d="100"/>
          <a:sy n="50" d="100"/>
        </p:scale>
        <p:origin x="-1296" y="-144"/>
      </p:cViewPr>
      <p:guideLst>
        <p:guide orient="horz" pos="5759"/>
        <p:guide pos="431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713710E-59E0-4AAE-9287-ED3FB56FCE9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0C5D51-5B64-49B6-9A9D-2E9D545A8E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3E3907-5859-4D29-B395-E6781671EE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46F9D1-BF3C-493E-AB5A-C3C9FE83C4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2AF0E1-0ACC-40F2-90C5-162C5E83A4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19A57F-39EA-4321-8771-F311DC6EDC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B7F771-63C3-4D04-B3B8-18490E2EA9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A9C7EB-CDDD-4FBB-8A3F-437690B1C6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EE13D0-FA9E-4863-845E-2E19D379CB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6CB904-83D8-4971-9A4A-D4EB5BA5FF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56CF35-81B6-4C58-80B0-54B1C2467C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A21E0F-01CA-4908-ADB8-5328F7C34C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58A8AF9-21C8-45B7-B219-49C640C9F5B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Line 2"/>
          <p:cNvSpPr>
            <a:spLocks noChangeShapeType="1"/>
          </p:cNvSpPr>
          <p:nvPr/>
        </p:nvSpPr>
        <p:spPr bwMode="auto">
          <a:xfrm>
            <a:off x="4445000" y="400050"/>
            <a:ext cx="70485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123" name="Text Box 3"/>
          <p:cNvSpPr txBox="1">
            <a:spLocks noChangeArrowheads="1"/>
          </p:cNvSpPr>
          <p:nvPr/>
        </p:nvSpPr>
        <p:spPr bwMode="auto">
          <a:xfrm>
            <a:off x="152400" y="7402513"/>
            <a:ext cx="6384925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200" b="1"/>
              <a:t>Output is </a:t>
            </a:r>
            <a:r>
              <a:rPr lang="en-US" sz="8200" b="1">
                <a:latin typeface="Comic Sans MS" pitchFamily="66" charset="0"/>
              </a:rPr>
              <a:t>G1</a:t>
            </a:r>
          </a:p>
        </p:txBody>
      </p:sp>
      <p:graphicFrame>
        <p:nvGraphicFramePr>
          <p:cNvPr id="133124" name="Group 4"/>
          <p:cNvGraphicFramePr>
            <a:graphicFrameLocks noGrp="1"/>
          </p:cNvGraphicFramePr>
          <p:nvPr/>
        </p:nvGraphicFramePr>
        <p:xfrm>
          <a:off x="1836738" y="3201988"/>
          <a:ext cx="3327718" cy="2590800"/>
        </p:xfrm>
        <a:graphic>
          <a:graphicData uri="http://schemas.openxmlformats.org/drawingml/2006/table">
            <a:tbl>
              <a:tblPr/>
              <a:tblGrid>
                <a:gridCol w="1003300"/>
                <a:gridCol w="1000125"/>
                <a:gridCol w="208280"/>
                <a:gridCol w="1116013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3156" name="Text Box 36"/>
          <p:cNvSpPr txBox="1">
            <a:spLocks noChangeArrowheads="1"/>
          </p:cNvSpPr>
          <p:nvPr/>
        </p:nvSpPr>
        <p:spPr bwMode="auto">
          <a:xfrm>
            <a:off x="908050" y="5984875"/>
            <a:ext cx="2635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Truth Table for ‘B OR C’</a:t>
            </a:r>
          </a:p>
        </p:txBody>
      </p:sp>
      <p:sp>
        <p:nvSpPr>
          <p:cNvPr id="133157" name="Line 37"/>
          <p:cNvSpPr>
            <a:spLocks noChangeShapeType="1"/>
          </p:cNvSpPr>
          <p:nvPr/>
        </p:nvSpPr>
        <p:spPr bwMode="auto">
          <a:xfrm>
            <a:off x="2219325" y="328295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158" name="Line 38"/>
          <p:cNvSpPr>
            <a:spLocks noChangeShapeType="1"/>
          </p:cNvSpPr>
          <p:nvPr/>
        </p:nvSpPr>
        <p:spPr bwMode="auto">
          <a:xfrm>
            <a:off x="2600325" y="6024563"/>
            <a:ext cx="1714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159" name="Text Box 39"/>
          <p:cNvSpPr txBox="1">
            <a:spLocks noChangeArrowheads="1"/>
          </p:cNvSpPr>
          <p:nvPr/>
        </p:nvSpPr>
        <p:spPr bwMode="auto">
          <a:xfrm>
            <a:off x="361950" y="296863"/>
            <a:ext cx="6054725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200" b="1"/>
              <a:t>Input is </a:t>
            </a:r>
            <a:r>
              <a:rPr lang="en-US" sz="8200" b="1">
                <a:latin typeface="Comic Sans MS" pitchFamily="66" charset="0"/>
              </a:rPr>
              <a:t>B</a:t>
            </a:r>
            <a:r>
              <a:rPr lang="en-US" sz="8200" b="1"/>
              <a:t>, </a:t>
            </a:r>
            <a:r>
              <a:rPr lang="en-US" sz="8200" b="1">
                <a:latin typeface="Comic Sans MS" pitchFamily="66" charset="0"/>
              </a:rPr>
              <a:t>C</a:t>
            </a:r>
          </a:p>
        </p:txBody>
      </p:sp>
      <p:sp>
        <p:nvSpPr>
          <p:cNvPr id="133160" name="Line 40"/>
          <p:cNvSpPr>
            <a:spLocks noChangeShapeType="1"/>
          </p:cNvSpPr>
          <p:nvPr/>
        </p:nvSpPr>
        <p:spPr bwMode="auto">
          <a:xfrm>
            <a:off x="1841500" y="3721100"/>
            <a:ext cx="32861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161" name="AutoShape 41"/>
          <p:cNvSpPr>
            <a:spLocks noChangeArrowheads="1"/>
          </p:cNvSpPr>
          <p:nvPr/>
        </p:nvSpPr>
        <p:spPr bwMode="auto">
          <a:xfrm rot="5400000">
            <a:off x="2228850" y="17335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62" name="Freeform 42"/>
          <p:cNvSpPr>
            <a:spLocks/>
          </p:cNvSpPr>
          <p:nvPr/>
        </p:nvSpPr>
        <p:spPr bwMode="auto">
          <a:xfrm>
            <a:off x="1847850" y="2814638"/>
            <a:ext cx="20002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163" name="AutoShape 43"/>
          <p:cNvSpPr>
            <a:spLocks noChangeArrowheads="1"/>
          </p:cNvSpPr>
          <p:nvPr/>
        </p:nvSpPr>
        <p:spPr bwMode="auto">
          <a:xfrm rot="5400000">
            <a:off x="3981450" y="64579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64" name="Freeform 44"/>
          <p:cNvSpPr>
            <a:spLocks/>
          </p:cNvSpPr>
          <p:nvPr/>
        </p:nvSpPr>
        <p:spPr bwMode="auto">
          <a:xfrm flipV="1">
            <a:off x="4019550" y="5905500"/>
            <a:ext cx="10858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Text Box 2"/>
          <p:cNvSpPr txBox="1">
            <a:spLocks noChangeArrowheads="1"/>
          </p:cNvSpPr>
          <p:nvPr/>
        </p:nvSpPr>
        <p:spPr bwMode="auto">
          <a:xfrm>
            <a:off x="-76200" y="7404100"/>
            <a:ext cx="6973888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200" b="1"/>
              <a:t>Output is </a:t>
            </a:r>
            <a:r>
              <a:rPr lang="en-US" sz="8000" b="1">
                <a:latin typeface="Comic Sans MS" pitchFamily="66" charset="0"/>
              </a:rPr>
              <a:t>G10</a:t>
            </a:r>
          </a:p>
        </p:txBody>
      </p:sp>
      <p:graphicFrame>
        <p:nvGraphicFramePr>
          <p:cNvPr id="142339" name="Group 3"/>
          <p:cNvGraphicFramePr>
            <a:graphicFrameLocks noGrp="1"/>
          </p:cNvGraphicFramePr>
          <p:nvPr/>
        </p:nvGraphicFramePr>
        <p:xfrm>
          <a:off x="1836738" y="3201988"/>
          <a:ext cx="3327718" cy="2590800"/>
        </p:xfrm>
        <a:graphic>
          <a:graphicData uri="http://schemas.openxmlformats.org/drawingml/2006/table">
            <a:tbl>
              <a:tblPr/>
              <a:tblGrid>
                <a:gridCol w="1003300"/>
                <a:gridCol w="1000125"/>
                <a:gridCol w="208280"/>
                <a:gridCol w="1116013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2371" name="Text Box 35"/>
          <p:cNvSpPr txBox="1">
            <a:spLocks noChangeArrowheads="1"/>
          </p:cNvSpPr>
          <p:nvPr/>
        </p:nvSpPr>
        <p:spPr bwMode="auto">
          <a:xfrm>
            <a:off x="908050" y="5984875"/>
            <a:ext cx="2774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Truth Table for ‘B AND C’</a:t>
            </a:r>
          </a:p>
        </p:txBody>
      </p:sp>
      <p:sp>
        <p:nvSpPr>
          <p:cNvPr id="142372" name="Line 36"/>
          <p:cNvSpPr>
            <a:spLocks noChangeShapeType="1"/>
          </p:cNvSpPr>
          <p:nvPr/>
        </p:nvSpPr>
        <p:spPr bwMode="auto">
          <a:xfrm>
            <a:off x="2219325" y="328295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2373" name="Line 37"/>
          <p:cNvSpPr>
            <a:spLocks noChangeShapeType="1"/>
          </p:cNvSpPr>
          <p:nvPr/>
        </p:nvSpPr>
        <p:spPr bwMode="auto">
          <a:xfrm>
            <a:off x="2600325" y="6024563"/>
            <a:ext cx="1714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2374" name="Text Box 38"/>
          <p:cNvSpPr txBox="1">
            <a:spLocks noChangeArrowheads="1"/>
          </p:cNvSpPr>
          <p:nvPr/>
        </p:nvSpPr>
        <p:spPr bwMode="auto">
          <a:xfrm>
            <a:off x="361950" y="296863"/>
            <a:ext cx="6054725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200" b="1"/>
              <a:t>Input is </a:t>
            </a:r>
            <a:r>
              <a:rPr lang="en-US" sz="8200" b="1">
                <a:latin typeface="Comic Sans MS" pitchFamily="66" charset="0"/>
              </a:rPr>
              <a:t>B</a:t>
            </a:r>
            <a:r>
              <a:rPr lang="en-US" sz="8200" b="1"/>
              <a:t>, </a:t>
            </a:r>
            <a:r>
              <a:rPr lang="en-US" sz="8200" b="1">
                <a:latin typeface="Comic Sans MS" pitchFamily="66" charset="0"/>
              </a:rPr>
              <a:t>C</a:t>
            </a:r>
          </a:p>
        </p:txBody>
      </p:sp>
      <p:sp>
        <p:nvSpPr>
          <p:cNvPr id="142375" name="Line 39"/>
          <p:cNvSpPr>
            <a:spLocks noChangeShapeType="1"/>
          </p:cNvSpPr>
          <p:nvPr/>
        </p:nvSpPr>
        <p:spPr bwMode="auto">
          <a:xfrm>
            <a:off x="1841500" y="3721100"/>
            <a:ext cx="32861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2376" name="AutoShape 40"/>
          <p:cNvSpPr>
            <a:spLocks noChangeArrowheads="1"/>
          </p:cNvSpPr>
          <p:nvPr/>
        </p:nvSpPr>
        <p:spPr bwMode="auto">
          <a:xfrm rot="5400000">
            <a:off x="2228850" y="17335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2377" name="Freeform 41"/>
          <p:cNvSpPr>
            <a:spLocks/>
          </p:cNvSpPr>
          <p:nvPr/>
        </p:nvSpPr>
        <p:spPr bwMode="auto">
          <a:xfrm>
            <a:off x="1847850" y="2814638"/>
            <a:ext cx="20002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2378" name="AutoShape 42"/>
          <p:cNvSpPr>
            <a:spLocks noChangeArrowheads="1"/>
          </p:cNvSpPr>
          <p:nvPr/>
        </p:nvSpPr>
        <p:spPr bwMode="auto">
          <a:xfrm rot="5400000">
            <a:off x="3981450" y="64579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2379" name="Freeform 43"/>
          <p:cNvSpPr>
            <a:spLocks/>
          </p:cNvSpPr>
          <p:nvPr/>
        </p:nvSpPr>
        <p:spPr bwMode="auto">
          <a:xfrm flipV="1">
            <a:off x="4019550" y="5905500"/>
            <a:ext cx="10858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2380" name="Line 44"/>
          <p:cNvSpPr>
            <a:spLocks noChangeShapeType="1"/>
          </p:cNvSpPr>
          <p:nvPr/>
        </p:nvSpPr>
        <p:spPr bwMode="auto">
          <a:xfrm>
            <a:off x="4445000" y="400050"/>
            <a:ext cx="70485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Text Box 2"/>
          <p:cNvSpPr txBox="1">
            <a:spLocks noChangeArrowheads="1"/>
          </p:cNvSpPr>
          <p:nvPr/>
        </p:nvSpPr>
        <p:spPr bwMode="auto">
          <a:xfrm>
            <a:off x="-76200" y="7404100"/>
            <a:ext cx="6973888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200" b="1"/>
              <a:t>Output is </a:t>
            </a:r>
            <a:r>
              <a:rPr lang="en-US" sz="8000" b="1">
                <a:latin typeface="Comic Sans MS" pitchFamily="66" charset="0"/>
              </a:rPr>
              <a:t>G11</a:t>
            </a:r>
          </a:p>
        </p:txBody>
      </p:sp>
      <p:graphicFrame>
        <p:nvGraphicFramePr>
          <p:cNvPr id="143363" name="Group 3"/>
          <p:cNvGraphicFramePr>
            <a:graphicFrameLocks noGrp="1"/>
          </p:cNvGraphicFramePr>
          <p:nvPr/>
        </p:nvGraphicFramePr>
        <p:xfrm>
          <a:off x="1836738" y="3201988"/>
          <a:ext cx="3327718" cy="2590800"/>
        </p:xfrm>
        <a:graphic>
          <a:graphicData uri="http://schemas.openxmlformats.org/drawingml/2006/table">
            <a:tbl>
              <a:tblPr/>
              <a:tblGrid>
                <a:gridCol w="1003300"/>
                <a:gridCol w="1000125"/>
                <a:gridCol w="208280"/>
                <a:gridCol w="1116013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3395" name="Text Box 35"/>
          <p:cNvSpPr txBox="1">
            <a:spLocks noChangeArrowheads="1"/>
          </p:cNvSpPr>
          <p:nvPr/>
        </p:nvSpPr>
        <p:spPr bwMode="auto">
          <a:xfrm>
            <a:off x="908050" y="5984875"/>
            <a:ext cx="2787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Truth Table for ‘C AND D’</a:t>
            </a:r>
          </a:p>
        </p:txBody>
      </p:sp>
      <p:sp>
        <p:nvSpPr>
          <p:cNvPr id="143396" name="Line 36"/>
          <p:cNvSpPr>
            <a:spLocks noChangeShapeType="1"/>
          </p:cNvSpPr>
          <p:nvPr/>
        </p:nvSpPr>
        <p:spPr bwMode="auto">
          <a:xfrm>
            <a:off x="2219325" y="328295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397" name="Line 37"/>
          <p:cNvSpPr>
            <a:spLocks noChangeShapeType="1"/>
          </p:cNvSpPr>
          <p:nvPr/>
        </p:nvSpPr>
        <p:spPr bwMode="auto">
          <a:xfrm>
            <a:off x="2600325" y="6024563"/>
            <a:ext cx="1714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398" name="Text Box 38"/>
          <p:cNvSpPr txBox="1">
            <a:spLocks noChangeArrowheads="1"/>
          </p:cNvSpPr>
          <p:nvPr/>
        </p:nvSpPr>
        <p:spPr bwMode="auto">
          <a:xfrm>
            <a:off x="361950" y="296863"/>
            <a:ext cx="6148388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200" b="1"/>
              <a:t>Input is </a:t>
            </a:r>
            <a:r>
              <a:rPr lang="en-US" sz="8200" b="1">
                <a:latin typeface="Comic Sans MS" pitchFamily="66" charset="0"/>
              </a:rPr>
              <a:t>C</a:t>
            </a:r>
            <a:r>
              <a:rPr lang="en-US" sz="8200" b="1"/>
              <a:t>, </a:t>
            </a:r>
            <a:r>
              <a:rPr lang="en-US" sz="8200" b="1">
                <a:latin typeface="Comic Sans MS" pitchFamily="66" charset="0"/>
              </a:rPr>
              <a:t>D</a:t>
            </a:r>
          </a:p>
        </p:txBody>
      </p:sp>
      <p:sp>
        <p:nvSpPr>
          <p:cNvPr id="143399" name="Line 39"/>
          <p:cNvSpPr>
            <a:spLocks noChangeShapeType="1"/>
          </p:cNvSpPr>
          <p:nvPr/>
        </p:nvSpPr>
        <p:spPr bwMode="auto">
          <a:xfrm>
            <a:off x="1841500" y="3721100"/>
            <a:ext cx="32861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400" name="AutoShape 40"/>
          <p:cNvSpPr>
            <a:spLocks noChangeArrowheads="1"/>
          </p:cNvSpPr>
          <p:nvPr/>
        </p:nvSpPr>
        <p:spPr bwMode="auto">
          <a:xfrm rot="5400000">
            <a:off x="2228850" y="17335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1" name="Freeform 41"/>
          <p:cNvSpPr>
            <a:spLocks/>
          </p:cNvSpPr>
          <p:nvPr/>
        </p:nvSpPr>
        <p:spPr bwMode="auto">
          <a:xfrm>
            <a:off x="1847850" y="2814638"/>
            <a:ext cx="20002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402" name="AutoShape 42"/>
          <p:cNvSpPr>
            <a:spLocks noChangeArrowheads="1"/>
          </p:cNvSpPr>
          <p:nvPr/>
        </p:nvSpPr>
        <p:spPr bwMode="auto">
          <a:xfrm rot="5400000">
            <a:off x="3981450" y="64579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3" name="Freeform 43"/>
          <p:cNvSpPr>
            <a:spLocks/>
          </p:cNvSpPr>
          <p:nvPr/>
        </p:nvSpPr>
        <p:spPr bwMode="auto">
          <a:xfrm flipV="1">
            <a:off x="4019550" y="5905500"/>
            <a:ext cx="10858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404" name="Line 44"/>
          <p:cNvSpPr>
            <a:spLocks noChangeShapeType="1"/>
          </p:cNvSpPr>
          <p:nvPr/>
        </p:nvSpPr>
        <p:spPr bwMode="auto">
          <a:xfrm>
            <a:off x="4445000" y="400050"/>
            <a:ext cx="70485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405" name="Line 45"/>
          <p:cNvSpPr>
            <a:spLocks noChangeShapeType="1"/>
          </p:cNvSpPr>
          <p:nvPr/>
        </p:nvSpPr>
        <p:spPr bwMode="auto">
          <a:xfrm>
            <a:off x="5721350" y="400050"/>
            <a:ext cx="70485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406" name="Line 46"/>
          <p:cNvSpPr>
            <a:spLocks noChangeShapeType="1"/>
          </p:cNvSpPr>
          <p:nvPr/>
        </p:nvSpPr>
        <p:spPr bwMode="auto">
          <a:xfrm>
            <a:off x="3228975" y="328295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407" name="Line 47"/>
          <p:cNvSpPr>
            <a:spLocks noChangeShapeType="1"/>
          </p:cNvSpPr>
          <p:nvPr/>
        </p:nvSpPr>
        <p:spPr bwMode="auto">
          <a:xfrm>
            <a:off x="3400425" y="6024563"/>
            <a:ext cx="1714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4388" name="Group 4"/>
          <p:cNvGraphicFramePr>
            <a:graphicFrameLocks noGrp="1"/>
          </p:cNvGraphicFramePr>
          <p:nvPr/>
        </p:nvGraphicFramePr>
        <p:xfrm>
          <a:off x="1836738" y="3201988"/>
          <a:ext cx="3327718" cy="2590800"/>
        </p:xfrm>
        <a:graphic>
          <a:graphicData uri="http://schemas.openxmlformats.org/drawingml/2006/table">
            <a:tbl>
              <a:tblPr/>
              <a:tblGrid>
                <a:gridCol w="1003300"/>
                <a:gridCol w="1000125"/>
                <a:gridCol w="208280"/>
                <a:gridCol w="1116013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4420" name="Text Box 36"/>
          <p:cNvSpPr txBox="1">
            <a:spLocks noChangeArrowheads="1"/>
          </p:cNvSpPr>
          <p:nvPr/>
        </p:nvSpPr>
        <p:spPr bwMode="auto">
          <a:xfrm>
            <a:off x="908050" y="5984875"/>
            <a:ext cx="2635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Truth Table for ‘A OR C’</a:t>
            </a:r>
          </a:p>
        </p:txBody>
      </p:sp>
      <p:sp>
        <p:nvSpPr>
          <p:cNvPr id="144423" name="Text Box 39"/>
          <p:cNvSpPr txBox="1">
            <a:spLocks noChangeArrowheads="1"/>
          </p:cNvSpPr>
          <p:nvPr/>
        </p:nvSpPr>
        <p:spPr bwMode="auto">
          <a:xfrm>
            <a:off x="361950" y="296863"/>
            <a:ext cx="6159500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200" b="1"/>
              <a:t>Input is </a:t>
            </a:r>
            <a:r>
              <a:rPr lang="en-US" sz="8200" b="1">
                <a:latin typeface="Comic Sans MS" pitchFamily="66" charset="0"/>
              </a:rPr>
              <a:t>A</a:t>
            </a:r>
            <a:r>
              <a:rPr lang="en-US" sz="8200" b="1"/>
              <a:t>, </a:t>
            </a:r>
            <a:r>
              <a:rPr lang="en-US" sz="8200" b="1">
                <a:latin typeface="Comic Sans MS" pitchFamily="66" charset="0"/>
              </a:rPr>
              <a:t>C</a:t>
            </a:r>
          </a:p>
        </p:txBody>
      </p:sp>
      <p:sp>
        <p:nvSpPr>
          <p:cNvPr id="144424" name="Line 40"/>
          <p:cNvSpPr>
            <a:spLocks noChangeShapeType="1"/>
          </p:cNvSpPr>
          <p:nvPr/>
        </p:nvSpPr>
        <p:spPr bwMode="auto">
          <a:xfrm>
            <a:off x="1841500" y="3721100"/>
            <a:ext cx="32861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4425" name="AutoShape 41"/>
          <p:cNvSpPr>
            <a:spLocks noChangeArrowheads="1"/>
          </p:cNvSpPr>
          <p:nvPr/>
        </p:nvSpPr>
        <p:spPr bwMode="auto">
          <a:xfrm rot="5400000">
            <a:off x="2228850" y="17335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4426" name="Freeform 42"/>
          <p:cNvSpPr>
            <a:spLocks/>
          </p:cNvSpPr>
          <p:nvPr/>
        </p:nvSpPr>
        <p:spPr bwMode="auto">
          <a:xfrm>
            <a:off x="1847850" y="2814638"/>
            <a:ext cx="20002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4427" name="AutoShape 43"/>
          <p:cNvSpPr>
            <a:spLocks noChangeArrowheads="1"/>
          </p:cNvSpPr>
          <p:nvPr/>
        </p:nvSpPr>
        <p:spPr bwMode="auto">
          <a:xfrm rot="5400000">
            <a:off x="3981450" y="64579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4428" name="Freeform 44"/>
          <p:cNvSpPr>
            <a:spLocks/>
          </p:cNvSpPr>
          <p:nvPr/>
        </p:nvSpPr>
        <p:spPr bwMode="auto">
          <a:xfrm flipV="1">
            <a:off x="4019550" y="5905500"/>
            <a:ext cx="10858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4429" name="Text Box 45"/>
          <p:cNvSpPr txBox="1">
            <a:spLocks noChangeArrowheads="1"/>
          </p:cNvSpPr>
          <p:nvPr/>
        </p:nvSpPr>
        <p:spPr bwMode="auto">
          <a:xfrm>
            <a:off x="-76200" y="7404100"/>
            <a:ext cx="6973888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200" b="1"/>
              <a:t>Output is </a:t>
            </a:r>
            <a:r>
              <a:rPr lang="en-US" sz="8000" b="1">
                <a:latin typeface="Comic Sans MS" pitchFamily="66" charset="0"/>
              </a:rPr>
              <a:t>G12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5410" name="Group 2"/>
          <p:cNvGraphicFramePr>
            <a:graphicFrameLocks noGrp="1"/>
          </p:cNvGraphicFramePr>
          <p:nvPr/>
        </p:nvGraphicFramePr>
        <p:xfrm>
          <a:off x="1836738" y="3201988"/>
          <a:ext cx="3327718" cy="2590800"/>
        </p:xfrm>
        <a:graphic>
          <a:graphicData uri="http://schemas.openxmlformats.org/drawingml/2006/table">
            <a:tbl>
              <a:tblPr/>
              <a:tblGrid>
                <a:gridCol w="1003300"/>
                <a:gridCol w="1000125"/>
                <a:gridCol w="208280"/>
                <a:gridCol w="1116013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5442" name="Text Box 34"/>
          <p:cNvSpPr txBox="1">
            <a:spLocks noChangeArrowheads="1"/>
          </p:cNvSpPr>
          <p:nvPr/>
        </p:nvSpPr>
        <p:spPr bwMode="auto">
          <a:xfrm>
            <a:off x="908050" y="5984875"/>
            <a:ext cx="2635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Truth Table for ‘B OR C’</a:t>
            </a:r>
          </a:p>
        </p:txBody>
      </p:sp>
      <p:sp>
        <p:nvSpPr>
          <p:cNvPr id="145443" name="Text Box 35"/>
          <p:cNvSpPr txBox="1">
            <a:spLocks noChangeArrowheads="1"/>
          </p:cNvSpPr>
          <p:nvPr/>
        </p:nvSpPr>
        <p:spPr bwMode="auto">
          <a:xfrm>
            <a:off x="361950" y="296863"/>
            <a:ext cx="6054725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200" b="1"/>
              <a:t>Input is </a:t>
            </a:r>
            <a:r>
              <a:rPr lang="en-US" sz="8200" b="1">
                <a:latin typeface="Comic Sans MS" pitchFamily="66" charset="0"/>
              </a:rPr>
              <a:t>B</a:t>
            </a:r>
            <a:r>
              <a:rPr lang="en-US" sz="8200" b="1"/>
              <a:t>, </a:t>
            </a:r>
            <a:r>
              <a:rPr lang="en-US" sz="8200" b="1">
                <a:latin typeface="Comic Sans MS" pitchFamily="66" charset="0"/>
              </a:rPr>
              <a:t>C</a:t>
            </a:r>
          </a:p>
        </p:txBody>
      </p:sp>
      <p:sp>
        <p:nvSpPr>
          <p:cNvPr id="145444" name="Line 36"/>
          <p:cNvSpPr>
            <a:spLocks noChangeShapeType="1"/>
          </p:cNvSpPr>
          <p:nvPr/>
        </p:nvSpPr>
        <p:spPr bwMode="auto">
          <a:xfrm>
            <a:off x="1841500" y="3721100"/>
            <a:ext cx="32861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5445" name="AutoShape 37"/>
          <p:cNvSpPr>
            <a:spLocks noChangeArrowheads="1"/>
          </p:cNvSpPr>
          <p:nvPr/>
        </p:nvSpPr>
        <p:spPr bwMode="auto">
          <a:xfrm rot="5400000">
            <a:off x="2228850" y="17335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5446" name="Freeform 38"/>
          <p:cNvSpPr>
            <a:spLocks/>
          </p:cNvSpPr>
          <p:nvPr/>
        </p:nvSpPr>
        <p:spPr bwMode="auto">
          <a:xfrm>
            <a:off x="1847850" y="2814638"/>
            <a:ext cx="20002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5447" name="AutoShape 39"/>
          <p:cNvSpPr>
            <a:spLocks noChangeArrowheads="1"/>
          </p:cNvSpPr>
          <p:nvPr/>
        </p:nvSpPr>
        <p:spPr bwMode="auto">
          <a:xfrm rot="5400000">
            <a:off x="3981450" y="64579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5448" name="Freeform 40"/>
          <p:cNvSpPr>
            <a:spLocks/>
          </p:cNvSpPr>
          <p:nvPr/>
        </p:nvSpPr>
        <p:spPr bwMode="auto">
          <a:xfrm flipV="1">
            <a:off x="4019550" y="5905500"/>
            <a:ext cx="10858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5449" name="Text Box 41"/>
          <p:cNvSpPr txBox="1">
            <a:spLocks noChangeArrowheads="1"/>
          </p:cNvSpPr>
          <p:nvPr/>
        </p:nvSpPr>
        <p:spPr bwMode="auto">
          <a:xfrm>
            <a:off x="-76200" y="7404100"/>
            <a:ext cx="6973888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200" b="1"/>
              <a:t>Output is </a:t>
            </a:r>
            <a:r>
              <a:rPr lang="en-US" sz="8000" b="1">
                <a:latin typeface="Comic Sans MS" pitchFamily="66" charset="0"/>
              </a:rPr>
              <a:t>G13</a:t>
            </a:r>
          </a:p>
        </p:txBody>
      </p:sp>
      <p:sp>
        <p:nvSpPr>
          <p:cNvPr id="145450" name="Line 42"/>
          <p:cNvSpPr>
            <a:spLocks noChangeShapeType="1"/>
          </p:cNvSpPr>
          <p:nvPr/>
        </p:nvSpPr>
        <p:spPr bwMode="auto">
          <a:xfrm>
            <a:off x="5721350" y="400050"/>
            <a:ext cx="70485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5451" name="Line 43"/>
          <p:cNvSpPr>
            <a:spLocks noChangeShapeType="1"/>
          </p:cNvSpPr>
          <p:nvPr/>
        </p:nvSpPr>
        <p:spPr bwMode="auto">
          <a:xfrm>
            <a:off x="3248025" y="6024563"/>
            <a:ext cx="1714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5452" name="Line 44"/>
          <p:cNvSpPr>
            <a:spLocks noChangeShapeType="1"/>
          </p:cNvSpPr>
          <p:nvPr/>
        </p:nvSpPr>
        <p:spPr bwMode="auto">
          <a:xfrm>
            <a:off x="3228975" y="328295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6434" name="Group 2"/>
          <p:cNvGraphicFramePr>
            <a:graphicFrameLocks noGrp="1"/>
          </p:cNvGraphicFramePr>
          <p:nvPr/>
        </p:nvGraphicFramePr>
        <p:xfrm>
          <a:off x="1836738" y="3201988"/>
          <a:ext cx="3327718" cy="2590800"/>
        </p:xfrm>
        <a:graphic>
          <a:graphicData uri="http://schemas.openxmlformats.org/drawingml/2006/table">
            <a:tbl>
              <a:tblPr/>
              <a:tblGrid>
                <a:gridCol w="1003300"/>
                <a:gridCol w="1000125"/>
                <a:gridCol w="208280"/>
                <a:gridCol w="1116013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6466" name="Text Box 34"/>
          <p:cNvSpPr txBox="1">
            <a:spLocks noChangeArrowheads="1"/>
          </p:cNvSpPr>
          <p:nvPr/>
        </p:nvSpPr>
        <p:spPr bwMode="auto">
          <a:xfrm>
            <a:off x="908050" y="5984875"/>
            <a:ext cx="2774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Truth Table for ‘A OR G7’</a:t>
            </a:r>
          </a:p>
        </p:txBody>
      </p:sp>
      <p:sp>
        <p:nvSpPr>
          <p:cNvPr id="146467" name="Text Box 35"/>
          <p:cNvSpPr txBox="1">
            <a:spLocks noChangeArrowheads="1"/>
          </p:cNvSpPr>
          <p:nvPr/>
        </p:nvSpPr>
        <p:spPr bwMode="auto">
          <a:xfrm>
            <a:off x="-19050" y="296863"/>
            <a:ext cx="6858000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200" b="1"/>
              <a:t>Input is </a:t>
            </a:r>
            <a:r>
              <a:rPr lang="en-US" sz="8200" b="1">
                <a:latin typeface="Comic Sans MS" pitchFamily="66" charset="0"/>
              </a:rPr>
              <a:t>A</a:t>
            </a:r>
            <a:r>
              <a:rPr lang="en-US" sz="8200" b="1"/>
              <a:t>, </a:t>
            </a:r>
            <a:r>
              <a:rPr lang="en-US" sz="8200" b="1">
                <a:latin typeface="Comic Sans MS" pitchFamily="66" charset="0"/>
              </a:rPr>
              <a:t>G7</a:t>
            </a:r>
          </a:p>
        </p:txBody>
      </p:sp>
      <p:sp>
        <p:nvSpPr>
          <p:cNvPr id="146468" name="Line 36"/>
          <p:cNvSpPr>
            <a:spLocks noChangeShapeType="1"/>
          </p:cNvSpPr>
          <p:nvPr/>
        </p:nvSpPr>
        <p:spPr bwMode="auto">
          <a:xfrm>
            <a:off x="1841500" y="3721100"/>
            <a:ext cx="32861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6469" name="AutoShape 37"/>
          <p:cNvSpPr>
            <a:spLocks noChangeArrowheads="1"/>
          </p:cNvSpPr>
          <p:nvPr/>
        </p:nvSpPr>
        <p:spPr bwMode="auto">
          <a:xfrm rot="5400000">
            <a:off x="2228850" y="17335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6470" name="Freeform 38"/>
          <p:cNvSpPr>
            <a:spLocks/>
          </p:cNvSpPr>
          <p:nvPr/>
        </p:nvSpPr>
        <p:spPr bwMode="auto">
          <a:xfrm>
            <a:off x="1847850" y="2814638"/>
            <a:ext cx="20002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6471" name="AutoShape 39"/>
          <p:cNvSpPr>
            <a:spLocks noChangeArrowheads="1"/>
          </p:cNvSpPr>
          <p:nvPr/>
        </p:nvSpPr>
        <p:spPr bwMode="auto">
          <a:xfrm rot="5400000">
            <a:off x="3981450" y="64579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6472" name="Freeform 40"/>
          <p:cNvSpPr>
            <a:spLocks/>
          </p:cNvSpPr>
          <p:nvPr/>
        </p:nvSpPr>
        <p:spPr bwMode="auto">
          <a:xfrm flipV="1">
            <a:off x="4019550" y="5905500"/>
            <a:ext cx="10858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6473" name="Text Box 41"/>
          <p:cNvSpPr txBox="1">
            <a:spLocks noChangeArrowheads="1"/>
          </p:cNvSpPr>
          <p:nvPr/>
        </p:nvSpPr>
        <p:spPr bwMode="auto">
          <a:xfrm>
            <a:off x="-76200" y="7404100"/>
            <a:ext cx="6973888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200" b="1"/>
              <a:t>Output is </a:t>
            </a:r>
            <a:r>
              <a:rPr lang="en-US" sz="8000" b="1">
                <a:latin typeface="Comic Sans MS" pitchFamily="66" charset="0"/>
              </a:rPr>
              <a:t>G14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7458" name="Group 2"/>
          <p:cNvGraphicFramePr>
            <a:graphicFrameLocks noGrp="1"/>
          </p:cNvGraphicFramePr>
          <p:nvPr/>
        </p:nvGraphicFramePr>
        <p:xfrm>
          <a:off x="1836738" y="3201988"/>
          <a:ext cx="3327718" cy="2590800"/>
        </p:xfrm>
        <a:graphic>
          <a:graphicData uri="http://schemas.openxmlformats.org/drawingml/2006/table">
            <a:tbl>
              <a:tblPr/>
              <a:tblGrid>
                <a:gridCol w="1003300"/>
                <a:gridCol w="1000125"/>
                <a:gridCol w="208280"/>
                <a:gridCol w="1116013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7490" name="Text Box 34"/>
          <p:cNvSpPr txBox="1">
            <a:spLocks noChangeArrowheads="1"/>
          </p:cNvSpPr>
          <p:nvPr/>
        </p:nvSpPr>
        <p:spPr bwMode="auto">
          <a:xfrm>
            <a:off x="908050" y="5984875"/>
            <a:ext cx="2774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Truth Table for ‘A OR G9’</a:t>
            </a:r>
          </a:p>
        </p:txBody>
      </p:sp>
      <p:sp>
        <p:nvSpPr>
          <p:cNvPr id="147491" name="Text Box 35"/>
          <p:cNvSpPr txBox="1">
            <a:spLocks noChangeArrowheads="1"/>
          </p:cNvSpPr>
          <p:nvPr/>
        </p:nvSpPr>
        <p:spPr bwMode="auto">
          <a:xfrm>
            <a:off x="-19050" y="296863"/>
            <a:ext cx="6858000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200" b="1"/>
              <a:t>Input is </a:t>
            </a:r>
            <a:r>
              <a:rPr lang="en-US" sz="8200" b="1">
                <a:latin typeface="Comic Sans MS" pitchFamily="66" charset="0"/>
              </a:rPr>
              <a:t>A</a:t>
            </a:r>
            <a:r>
              <a:rPr lang="en-US" sz="8200" b="1"/>
              <a:t>, </a:t>
            </a:r>
            <a:r>
              <a:rPr lang="en-US" sz="8200" b="1">
                <a:latin typeface="Comic Sans MS" pitchFamily="66" charset="0"/>
              </a:rPr>
              <a:t>G9</a:t>
            </a:r>
          </a:p>
        </p:txBody>
      </p:sp>
      <p:sp>
        <p:nvSpPr>
          <p:cNvPr id="147492" name="Line 36"/>
          <p:cNvSpPr>
            <a:spLocks noChangeShapeType="1"/>
          </p:cNvSpPr>
          <p:nvPr/>
        </p:nvSpPr>
        <p:spPr bwMode="auto">
          <a:xfrm>
            <a:off x="1841500" y="3721100"/>
            <a:ext cx="32861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7493" name="AutoShape 37"/>
          <p:cNvSpPr>
            <a:spLocks noChangeArrowheads="1"/>
          </p:cNvSpPr>
          <p:nvPr/>
        </p:nvSpPr>
        <p:spPr bwMode="auto">
          <a:xfrm rot="5400000">
            <a:off x="2228850" y="17335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7494" name="Freeform 38"/>
          <p:cNvSpPr>
            <a:spLocks/>
          </p:cNvSpPr>
          <p:nvPr/>
        </p:nvSpPr>
        <p:spPr bwMode="auto">
          <a:xfrm>
            <a:off x="1847850" y="2814638"/>
            <a:ext cx="20002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7495" name="AutoShape 39"/>
          <p:cNvSpPr>
            <a:spLocks noChangeArrowheads="1"/>
          </p:cNvSpPr>
          <p:nvPr/>
        </p:nvSpPr>
        <p:spPr bwMode="auto">
          <a:xfrm rot="5400000">
            <a:off x="3981450" y="64579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7496" name="Freeform 40"/>
          <p:cNvSpPr>
            <a:spLocks/>
          </p:cNvSpPr>
          <p:nvPr/>
        </p:nvSpPr>
        <p:spPr bwMode="auto">
          <a:xfrm flipV="1">
            <a:off x="4019550" y="5905500"/>
            <a:ext cx="10858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7497" name="Text Box 41"/>
          <p:cNvSpPr txBox="1">
            <a:spLocks noChangeArrowheads="1"/>
          </p:cNvSpPr>
          <p:nvPr/>
        </p:nvSpPr>
        <p:spPr bwMode="auto">
          <a:xfrm>
            <a:off x="-76200" y="7404100"/>
            <a:ext cx="6973888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200" b="1"/>
              <a:t>Output is </a:t>
            </a:r>
            <a:r>
              <a:rPr lang="en-US" sz="8000" b="1">
                <a:latin typeface="Comic Sans MS" pitchFamily="66" charset="0"/>
              </a:rPr>
              <a:t>G15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8522" name="Group 42"/>
          <p:cNvGraphicFramePr>
            <a:graphicFrameLocks noGrp="1"/>
          </p:cNvGraphicFramePr>
          <p:nvPr/>
        </p:nvGraphicFramePr>
        <p:xfrm>
          <a:off x="1836738" y="3201988"/>
          <a:ext cx="3327718" cy="2621280"/>
        </p:xfrm>
        <a:graphic>
          <a:graphicData uri="http://schemas.openxmlformats.org/drawingml/2006/table">
            <a:tbl>
              <a:tblPr/>
              <a:tblGrid>
                <a:gridCol w="1003300"/>
                <a:gridCol w="1000125"/>
                <a:gridCol w="208280"/>
                <a:gridCol w="1116013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G2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8514" name="Text Box 34"/>
          <p:cNvSpPr txBox="1">
            <a:spLocks noChangeArrowheads="1"/>
          </p:cNvSpPr>
          <p:nvPr/>
        </p:nvSpPr>
        <p:spPr bwMode="auto">
          <a:xfrm>
            <a:off x="850900" y="5984875"/>
            <a:ext cx="3054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Truth Table for ‘G2 OR G12’</a:t>
            </a:r>
          </a:p>
        </p:txBody>
      </p:sp>
      <p:sp>
        <p:nvSpPr>
          <p:cNvPr id="148515" name="Text Box 35"/>
          <p:cNvSpPr txBox="1">
            <a:spLocks noChangeArrowheads="1"/>
          </p:cNvSpPr>
          <p:nvPr/>
        </p:nvSpPr>
        <p:spPr bwMode="auto">
          <a:xfrm>
            <a:off x="-19050" y="441325"/>
            <a:ext cx="6926263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7000" b="1"/>
              <a:t>Input is </a:t>
            </a:r>
            <a:r>
              <a:rPr lang="en-US" sz="7000" b="1">
                <a:latin typeface="Comic Sans MS" pitchFamily="66" charset="0"/>
              </a:rPr>
              <a:t>G2</a:t>
            </a:r>
            <a:r>
              <a:rPr lang="en-US" sz="7000" b="1"/>
              <a:t>, </a:t>
            </a:r>
            <a:r>
              <a:rPr lang="en-US" sz="7000" b="1">
                <a:latin typeface="Comic Sans MS" pitchFamily="66" charset="0"/>
              </a:rPr>
              <a:t>G12</a:t>
            </a:r>
          </a:p>
        </p:txBody>
      </p:sp>
      <p:sp>
        <p:nvSpPr>
          <p:cNvPr id="148517" name="AutoShape 37"/>
          <p:cNvSpPr>
            <a:spLocks noChangeArrowheads="1"/>
          </p:cNvSpPr>
          <p:nvPr/>
        </p:nvSpPr>
        <p:spPr bwMode="auto">
          <a:xfrm rot="5400000">
            <a:off x="2228850" y="17335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8518" name="Freeform 38"/>
          <p:cNvSpPr>
            <a:spLocks/>
          </p:cNvSpPr>
          <p:nvPr/>
        </p:nvSpPr>
        <p:spPr bwMode="auto">
          <a:xfrm>
            <a:off x="1847850" y="2814638"/>
            <a:ext cx="20002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519" name="AutoShape 39"/>
          <p:cNvSpPr>
            <a:spLocks noChangeArrowheads="1"/>
          </p:cNvSpPr>
          <p:nvPr/>
        </p:nvSpPr>
        <p:spPr bwMode="auto">
          <a:xfrm rot="5400000">
            <a:off x="3981450" y="64579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8520" name="Freeform 40"/>
          <p:cNvSpPr>
            <a:spLocks/>
          </p:cNvSpPr>
          <p:nvPr/>
        </p:nvSpPr>
        <p:spPr bwMode="auto">
          <a:xfrm flipV="1">
            <a:off x="4019550" y="5905500"/>
            <a:ext cx="10858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521" name="Text Box 41"/>
          <p:cNvSpPr txBox="1">
            <a:spLocks noChangeArrowheads="1"/>
          </p:cNvSpPr>
          <p:nvPr/>
        </p:nvSpPr>
        <p:spPr bwMode="auto">
          <a:xfrm>
            <a:off x="609600" y="7404100"/>
            <a:ext cx="5607050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200" b="1"/>
              <a:t>Output is </a:t>
            </a:r>
            <a:r>
              <a:rPr lang="en-US" sz="8000" b="1">
                <a:latin typeface="Comic Sans MS" pitchFamily="66" charset="0"/>
              </a:rPr>
              <a:t>a</a:t>
            </a:r>
          </a:p>
        </p:txBody>
      </p:sp>
      <p:sp>
        <p:nvSpPr>
          <p:cNvPr id="148516" name="Line 36"/>
          <p:cNvSpPr>
            <a:spLocks noChangeShapeType="1"/>
          </p:cNvSpPr>
          <p:nvPr/>
        </p:nvSpPr>
        <p:spPr bwMode="auto">
          <a:xfrm>
            <a:off x="1841500" y="3721100"/>
            <a:ext cx="32861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9506" name="Group 2"/>
          <p:cNvGraphicFramePr>
            <a:graphicFrameLocks noGrp="1"/>
          </p:cNvGraphicFramePr>
          <p:nvPr/>
        </p:nvGraphicFramePr>
        <p:xfrm>
          <a:off x="1836738" y="3201988"/>
          <a:ext cx="3327718" cy="2621280"/>
        </p:xfrm>
        <a:graphic>
          <a:graphicData uri="http://schemas.openxmlformats.org/drawingml/2006/table">
            <a:tbl>
              <a:tblPr/>
              <a:tblGrid>
                <a:gridCol w="1003300"/>
                <a:gridCol w="1000125"/>
                <a:gridCol w="208280"/>
                <a:gridCol w="1116013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9538" name="Text Box 34"/>
          <p:cNvSpPr txBox="1">
            <a:spLocks noChangeArrowheads="1"/>
          </p:cNvSpPr>
          <p:nvPr/>
        </p:nvSpPr>
        <p:spPr bwMode="auto">
          <a:xfrm>
            <a:off x="850900" y="5984875"/>
            <a:ext cx="2774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Truth Table for ‘B OR G5’</a:t>
            </a:r>
          </a:p>
        </p:txBody>
      </p:sp>
      <p:sp>
        <p:nvSpPr>
          <p:cNvPr id="149539" name="Text Box 35"/>
          <p:cNvSpPr txBox="1">
            <a:spLocks noChangeArrowheads="1"/>
          </p:cNvSpPr>
          <p:nvPr/>
        </p:nvSpPr>
        <p:spPr bwMode="auto">
          <a:xfrm>
            <a:off x="552450" y="441325"/>
            <a:ext cx="5795963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7000" b="1"/>
              <a:t>Input is </a:t>
            </a:r>
            <a:r>
              <a:rPr lang="en-US" sz="7000" b="1">
                <a:latin typeface="Comic Sans MS" pitchFamily="66" charset="0"/>
              </a:rPr>
              <a:t>B</a:t>
            </a:r>
            <a:r>
              <a:rPr lang="en-US" sz="7000" b="1"/>
              <a:t>, </a:t>
            </a:r>
            <a:r>
              <a:rPr lang="en-US" sz="7000" b="1">
                <a:latin typeface="Comic Sans MS" pitchFamily="66" charset="0"/>
              </a:rPr>
              <a:t>G5</a:t>
            </a:r>
          </a:p>
        </p:txBody>
      </p:sp>
      <p:sp>
        <p:nvSpPr>
          <p:cNvPr id="149540" name="AutoShape 36"/>
          <p:cNvSpPr>
            <a:spLocks noChangeArrowheads="1"/>
          </p:cNvSpPr>
          <p:nvPr/>
        </p:nvSpPr>
        <p:spPr bwMode="auto">
          <a:xfrm rot="5400000">
            <a:off x="2228850" y="17335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9541" name="Freeform 37"/>
          <p:cNvSpPr>
            <a:spLocks/>
          </p:cNvSpPr>
          <p:nvPr/>
        </p:nvSpPr>
        <p:spPr bwMode="auto">
          <a:xfrm>
            <a:off x="1847850" y="2814638"/>
            <a:ext cx="20002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9542" name="AutoShape 38"/>
          <p:cNvSpPr>
            <a:spLocks noChangeArrowheads="1"/>
          </p:cNvSpPr>
          <p:nvPr/>
        </p:nvSpPr>
        <p:spPr bwMode="auto">
          <a:xfrm rot="5400000">
            <a:off x="3981450" y="64579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9543" name="Freeform 39"/>
          <p:cNvSpPr>
            <a:spLocks/>
          </p:cNvSpPr>
          <p:nvPr/>
        </p:nvSpPr>
        <p:spPr bwMode="auto">
          <a:xfrm flipV="1">
            <a:off x="4019550" y="5905500"/>
            <a:ext cx="10858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9544" name="Text Box 40"/>
          <p:cNvSpPr txBox="1">
            <a:spLocks noChangeArrowheads="1"/>
          </p:cNvSpPr>
          <p:nvPr/>
        </p:nvSpPr>
        <p:spPr bwMode="auto">
          <a:xfrm>
            <a:off x="609600" y="7404100"/>
            <a:ext cx="5645150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200" b="1"/>
              <a:t>Output is </a:t>
            </a:r>
            <a:r>
              <a:rPr lang="en-US" sz="8000" b="1">
                <a:latin typeface="Comic Sans MS" pitchFamily="66" charset="0"/>
              </a:rPr>
              <a:t>b</a:t>
            </a:r>
          </a:p>
        </p:txBody>
      </p:sp>
      <p:sp>
        <p:nvSpPr>
          <p:cNvPr id="149545" name="Line 41"/>
          <p:cNvSpPr>
            <a:spLocks noChangeShapeType="1"/>
          </p:cNvSpPr>
          <p:nvPr/>
        </p:nvSpPr>
        <p:spPr bwMode="auto">
          <a:xfrm>
            <a:off x="1841500" y="3721100"/>
            <a:ext cx="32861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9546" name="Line 42"/>
          <p:cNvSpPr>
            <a:spLocks noChangeShapeType="1"/>
          </p:cNvSpPr>
          <p:nvPr/>
        </p:nvSpPr>
        <p:spPr bwMode="auto">
          <a:xfrm>
            <a:off x="4006850" y="514350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9547" name="Line 43"/>
          <p:cNvSpPr>
            <a:spLocks noChangeShapeType="1"/>
          </p:cNvSpPr>
          <p:nvPr/>
        </p:nvSpPr>
        <p:spPr bwMode="auto">
          <a:xfrm>
            <a:off x="2219325" y="328295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9548" name="Line 44"/>
          <p:cNvSpPr>
            <a:spLocks noChangeShapeType="1"/>
          </p:cNvSpPr>
          <p:nvPr/>
        </p:nvSpPr>
        <p:spPr bwMode="auto">
          <a:xfrm>
            <a:off x="2562225" y="6024563"/>
            <a:ext cx="1714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0530" name="Group 2"/>
          <p:cNvGraphicFramePr>
            <a:graphicFrameLocks noGrp="1"/>
          </p:cNvGraphicFramePr>
          <p:nvPr/>
        </p:nvGraphicFramePr>
        <p:xfrm>
          <a:off x="1836738" y="3201988"/>
          <a:ext cx="3327718" cy="2621280"/>
        </p:xfrm>
        <a:graphic>
          <a:graphicData uri="http://schemas.openxmlformats.org/drawingml/2006/table">
            <a:tbl>
              <a:tblPr/>
              <a:tblGrid>
                <a:gridCol w="1003300"/>
                <a:gridCol w="1000125"/>
                <a:gridCol w="208280"/>
                <a:gridCol w="1116013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0562" name="Text Box 34"/>
          <p:cNvSpPr txBox="1">
            <a:spLocks noChangeArrowheads="1"/>
          </p:cNvSpPr>
          <p:nvPr/>
        </p:nvSpPr>
        <p:spPr bwMode="auto">
          <a:xfrm>
            <a:off x="850900" y="5984875"/>
            <a:ext cx="2914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Truth Table for ‘D OR G13’</a:t>
            </a:r>
          </a:p>
        </p:txBody>
      </p:sp>
      <p:sp>
        <p:nvSpPr>
          <p:cNvPr id="150563" name="Text Box 35"/>
          <p:cNvSpPr txBox="1">
            <a:spLocks noChangeArrowheads="1"/>
          </p:cNvSpPr>
          <p:nvPr/>
        </p:nvSpPr>
        <p:spPr bwMode="auto">
          <a:xfrm>
            <a:off x="285750" y="441325"/>
            <a:ext cx="6419850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7000" b="1"/>
              <a:t>Input is </a:t>
            </a:r>
            <a:r>
              <a:rPr lang="en-US" sz="7000" b="1">
                <a:latin typeface="Comic Sans MS" pitchFamily="66" charset="0"/>
              </a:rPr>
              <a:t>D</a:t>
            </a:r>
            <a:r>
              <a:rPr lang="en-US" sz="7000" b="1"/>
              <a:t>, </a:t>
            </a:r>
            <a:r>
              <a:rPr lang="en-US" sz="7000" b="1">
                <a:latin typeface="Comic Sans MS" pitchFamily="66" charset="0"/>
              </a:rPr>
              <a:t>G13</a:t>
            </a:r>
          </a:p>
        </p:txBody>
      </p:sp>
      <p:sp>
        <p:nvSpPr>
          <p:cNvPr id="150564" name="AutoShape 36"/>
          <p:cNvSpPr>
            <a:spLocks noChangeArrowheads="1"/>
          </p:cNvSpPr>
          <p:nvPr/>
        </p:nvSpPr>
        <p:spPr bwMode="auto">
          <a:xfrm rot="5400000">
            <a:off x="2228850" y="17335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0565" name="Freeform 37"/>
          <p:cNvSpPr>
            <a:spLocks/>
          </p:cNvSpPr>
          <p:nvPr/>
        </p:nvSpPr>
        <p:spPr bwMode="auto">
          <a:xfrm>
            <a:off x="1847850" y="2814638"/>
            <a:ext cx="20002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0566" name="AutoShape 38"/>
          <p:cNvSpPr>
            <a:spLocks noChangeArrowheads="1"/>
          </p:cNvSpPr>
          <p:nvPr/>
        </p:nvSpPr>
        <p:spPr bwMode="auto">
          <a:xfrm rot="5400000">
            <a:off x="3981450" y="64579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0567" name="Freeform 39"/>
          <p:cNvSpPr>
            <a:spLocks/>
          </p:cNvSpPr>
          <p:nvPr/>
        </p:nvSpPr>
        <p:spPr bwMode="auto">
          <a:xfrm flipV="1">
            <a:off x="4019550" y="5905500"/>
            <a:ext cx="10858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0568" name="Text Box 40"/>
          <p:cNvSpPr txBox="1">
            <a:spLocks noChangeArrowheads="1"/>
          </p:cNvSpPr>
          <p:nvPr/>
        </p:nvSpPr>
        <p:spPr bwMode="auto">
          <a:xfrm>
            <a:off x="609600" y="7404100"/>
            <a:ext cx="5564188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200" b="1"/>
              <a:t>Output is </a:t>
            </a:r>
            <a:r>
              <a:rPr lang="en-US" sz="8000" b="1">
                <a:latin typeface="Comic Sans MS" pitchFamily="66" charset="0"/>
              </a:rPr>
              <a:t>c</a:t>
            </a:r>
          </a:p>
        </p:txBody>
      </p:sp>
      <p:sp>
        <p:nvSpPr>
          <p:cNvPr id="150569" name="Line 41"/>
          <p:cNvSpPr>
            <a:spLocks noChangeShapeType="1"/>
          </p:cNvSpPr>
          <p:nvPr/>
        </p:nvSpPr>
        <p:spPr bwMode="auto">
          <a:xfrm>
            <a:off x="1841500" y="3721100"/>
            <a:ext cx="32861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1554" name="Group 2"/>
          <p:cNvGraphicFramePr>
            <a:graphicFrameLocks noGrp="1"/>
          </p:cNvGraphicFramePr>
          <p:nvPr/>
        </p:nvGraphicFramePr>
        <p:xfrm>
          <a:off x="1836738" y="3201988"/>
          <a:ext cx="3327718" cy="2621280"/>
        </p:xfrm>
        <a:graphic>
          <a:graphicData uri="http://schemas.openxmlformats.org/drawingml/2006/table">
            <a:tbl>
              <a:tblPr/>
              <a:tblGrid>
                <a:gridCol w="1003300"/>
                <a:gridCol w="1000125"/>
                <a:gridCol w="208280"/>
                <a:gridCol w="1116013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G8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1586" name="Text Box 34"/>
          <p:cNvSpPr txBox="1">
            <a:spLocks noChangeArrowheads="1"/>
          </p:cNvSpPr>
          <p:nvPr/>
        </p:nvSpPr>
        <p:spPr bwMode="auto">
          <a:xfrm>
            <a:off x="850900" y="5984875"/>
            <a:ext cx="3054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Truth Table for ‘G8 OR G14’</a:t>
            </a:r>
          </a:p>
        </p:txBody>
      </p:sp>
      <p:sp>
        <p:nvSpPr>
          <p:cNvPr id="151587" name="Text Box 35"/>
          <p:cNvSpPr txBox="1">
            <a:spLocks noChangeArrowheads="1"/>
          </p:cNvSpPr>
          <p:nvPr/>
        </p:nvSpPr>
        <p:spPr bwMode="auto">
          <a:xfrm>
            <a:off x="57150" y="466725"/>
            <a:ext cx="6727825" cy="112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6800" b="1"/>
              <a:t>Input is </a:t>
            </a:r>
            <a:r>
              <a:rPr lang="en-US" sz="6800" b="1">
                <a:latin typeface="Comic Sans MS" pitchFamily="66" charset="0"/>
              </a:rPr>
              <a:t>G8</a:t>
            </a:r>
            <a:r>
              <a:rPr lang="en-US" sz="6800" b="1"/>
              <a:t>, </a:t>
            </a:r>
            <a:r>
              <a:rPr lang="en-US" sz="6800" b="1">
                <a:latin typeface="Comic Sans MS" pitchFamily="66" charset="0"/>
              </a:rPr>
              <a:t>G14</a:t>
            </a:r>
          </a:p>
        </p:txBody>
      </p:sp>
      <p:sp>
        <p:nvSpPr>
          <p:cNvPr id="151588" name="AutoShape 36"/>
          <p:cNvSpPr>
            <a:spLocks noChangeArrowheads="1"/>
          </p:cNvSpPr>
          <p:nvPr/>
        </p:nvSpPr>
        <p:spPr bwMode="auto">
          <a:xfrm rot="5400000">
            <a:off x="2228850" y="17335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1589" name="Freeform 37"/>
          <p:cNvSpPr>
            <a:spLocks/>
          </p:cNvSpPr>
          <p:nvPr/>
        </p:nvSpPr>
        <p:spPr bwMode="auto">
          <a:xfrm>
            <a:off x="1847850" y="2814638"/>
            <a:ext cx="20002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1590" name="AutoShape 38"/>
          <p:cNvSpPr>
            <a:spLocks noChangeArrowheads="1"/>
          </p:cNvSpPr>
          <p:nvPr/>
        </p:nvSpPr>
        <p:spPr bwMode="auto">
          <a:xfrm rot="5400000">
            <a:off x="3981450" y="64579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1591" name="Freeform 39"/>
          <p:cNvSpPr>
            <a:spLocks/>
          </p:cNvSpPr>
          <p:nvPr/>
        </p:nvSpPr>
        <p:spPr bwMode="auto">
          <a:xfrm flipV="1">
            <a:off x="4019550" y="5905500"/>
            <a:ext cx="10858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1592" name="Text Box 40"/>
          <p:cNvSpPr txBox="1">
            <a:spLocks noChangeArrowheads="1"/>
          </p:cNvSpPr>
          <p:nvPr/>
        </p:nvSpPr>
        <p:spPr bwMode="auto">
          <a:xfrm>
            <a:off x="609600" y="7404100"/>
            <a:ext cx="5638800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200" b="1"/>
              <a:t>Output is </a:t>
            </a:r>
            <a:r>
              <a:rPr lang="en-US" sz="8000" b="1">
                <a:latin typeface="Comic Sans MS" pitchFamily="66" charset="0"/>
              </a:rPr>
              <a:t>d</a:t>
            </a:r>
          </a:p>
        </p:txBody>
      </p:sp>
      <p:sp>
        <p:nvSpPr>
          <p:cNvPr id="151593" name="Line 41"/>
          <p:cNvSpPr>
            <a:spLocks noChangeShapeType="1"/>
          </p:cNvSpPr>
          <p:nvPr/>
        </p:nvSpPr>
        <p:spPr bwMode="auto">
          <a:xfrm>
            <a:off x="1841500" y="3721100"/>
            <a:ext cx="32861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Text Box 2"/>
          <p:cNvSpPr txBox="1">
            <a:spLocks noChangeArrowheads="1"/>
          </p:cNvSpPr>
          <p:nvPr/>
        </p:nvSpPr>
        <p:spPr bwMode="auto">
          <a:xfrm>
            <a:off x="152400" y="7402513"/>
            <a:ext cx="6384925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200" b="1"/>
              <a:t>Output is </a:t>
            </a:r>
            <a:r>
              <a:rPr lang="en-US" sz="8200" b="1">
                <a:latin typeface="Comic Sans MS" pitchFamily="66" charset="0"/>
              </a:rPr>
              <a:t>G2</a:t>
            </a:r>
          </a:p>
        </p:txBody>
      </p:sp>
      <p:graphicFrame>
        <p:nvGraphicFramePr>
          <p:cNvPr id="134147" name="Group 3"/>
          <p:cNvGraphicFramePr>
            <a:graphicFrameLocks noGrp="1"/>
          </p:cNvGraphicFramePr>
          <p:nvPr/>
        </p:nvGraphicFramePr>
        <p:xfrm>
          <a:off x="1836738" y="3201988"/>
          <a:ext cx="3327718" cy="2590800"/>
        </p:xfrm>
        <a:graphic>
          <a:graphicData uri="http://schemas.openxmlformats.org/drawingml/2006/table">
            <a:tbl>
              <a:tblPr/>
              <a:tblGrid>
                <a:gridCol w="1003300"/>
                <a:gridCol w="1000125"/>
                <a:gridCol w="208280"/>
                <a:gridCol w="1116013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4179" name="Line 35"/>
          <p:cNvSpPr>
            <a:spLocks noChangeShapeType="1"/>
          </p:cNvSpPr>
          <p:nvPr/>
        </p:nvSpPr>
        <p:spPr bwMode="auto">
          <a:xfrm>
            <a:off x="3228975" y="328295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4180" name="Text Box 36"/>
          <p:cNvSpPr txBox="1">
            <a:spLocks noChangeArrowheads="1"/>
          </p:cNvSpPr>
          <p:nvPr/>
        </p:nvSpPr>
        <p:spPr bwMode="auto">
          <a:xfrm>
            <a:off x="361950" y="296863"/>
            <a:ext cx="6161088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200" b="1"/>
              <a:t>Input is </a:t>
            </a:r>
            <a:r>
              <a:rPr lang="en-US" sz="8200" b="1">
                <a:latin typeface="Comic Sans MS" pitchFamily="66" charset="0"/>
              </a:rPr>
              <a:t>B</a:t>
            </a:r>
            <a:r>
              <a:rPr lang="en-US" sz="8200" b="1"/>
              <a:t>, </a:t>
            </a:r>
            <a:r>
              <a:rPr lang="en-US" sz="8200" b="1">
                <a:latin typeface="Comic Sans MS" pitchFamily="66" charset="0"/>
              </a:rPr>
              <a:t>D</a:t>
            </a:r>
          </a:p>
        </p:txBody>
      </p:sp>
      <p:sp>
        <p:nvSpPr>
          <p:cNvPr id="134181" name="Line 37"/>
          <p:cNvSpPr>
            <a:spLocks noChangeShapeType="1"/>
          </p:cNvSpPr>
          <p:nvPr/>
        </p:nvSpPr>
        <p:spPr bwMode="auto">
          <a:xfrm>
            <a:off x="1841500" y="3721100"/>
            <a:ext cx="32861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4182" name="AutoShape 38"/>
          <p:cNvSpPr>
            <a:spLocks noChangeArrowheads="1"/>
          </p:cNvSpPr>
          <p:nvPr/>
        </p:nvSpPr>
        <p:spPr bwMode="auto">
          <a:xfrm rot="5400000">
            <a:off x="2228850" y="17335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4183" name="Freeform 39"/>
          <p:cNvSpPr>
            <a:spLocks/>
          </p:cNvSpPr>
          <p:nvPr/>
        </p:nvSpPr>
        <p:spPr bwMode="auto">
          <a:xfrm>
            <a:off x="1847850" y="2814638"/>
            <a:ext cx="20002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4184" name="AutoShape 40"/>
          <p:cNvSpPr>
            <a:spLocks noChangeArrowheads="1"/>
          </p:cNvSpPr>
          <p:nvPr/>
        </p:nvSpPr>
        <p:spPr bwMode="auto">
          <a:xfrm rot="5400000">
            <a:off x="3981450" y="64579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4185" name="Freeform 41"/>
          <p:cNvSpPr>
            <a:spLocks/>
          </p:cNvSpPr>
          <p:nvPr/>
        </p:nvSpPr>
        <p:spPr bwMode="auto">
          <a:xfrm flipV="1">
            <a:off x="4019550" y="5905500"/>
            <a:ext cx="10858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4186" name="Line 42"/>
          <p:cNvSpPr>
            <a:spLocks noChangeShapeType="1"/>
          </p:cNvSpPr>
          <p:nvPr/>
        </p:nvSpPr>
        <p:spPr bwMode="auto">
          <a:xfrm>
            <a:off x="5721350" y="400050"/>
            <a:ext cx="70485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4187" name="Text Box 43"/>
          <p:cNvSpPr txBox="1">
            <a:spLocks noChangeArrowheads="1"/>
          </p:cNvSpPr>
          <p:nvPr/>
        </p:nvSpPr>
        <p:spPr bwMode="auto">
          <a:xfrm>
            <a:off x="860425" y="5994400"/>
            <a:ext cx="2787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Truth Table for ‘B XOR D’</a:t>
            </a:r>
          </a:p>
        </p:txBody>
      </p:sp>
      <p:sp>
        <p:nvSpPr>
          <p:cNvPr id="134188" name="Line 44"/>
          <p:cNvSpPr>
            <a:spLocks noChangeShapeType="1"/>
          </p:cNvSpPr>
          <p:nvPr/>
        </p:nvSpPr>
        <p:spPr bwMode="auto">
          <a:xfrm>
            <a:off x="3343275" y="6062663"/>
            <a:ext cx="1714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2578" name="Group 2"/>
          <p:cNvGraphicFramePr>
            <a:graphicFrameLocks noGrp="1"/>
          </p:cNvGraphicFramePr>
          <p:nvPr/>
        </p:nvGraphicFramePr>
        <p:xfrm>
          <a:off x="1836738" y="3201988"/>
          <a:ext cx="3327718" cy="2621280"/>
        </p:xfrm>
        <a:graphic>
          <a:graphicData uri="http://schemas.openxmlformats.org/drawingml/2006/table">
            <a:tbl>
              <a:tblPr/>
              <a:tblGrid>
                <a:gridCol w="1003300"/>
                <a:gridCol w="1000125"/>
                <a:gridCol w="208280"/>
                <a:gridCol w="1116013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2610" name="Text Box 34"/>
          <p:cNvSpPr txBox="1">
            <a:spLocks noChangeArrowheads="1"/>
          </p:cNvSpPr>
          <p:nvPr/>
        </p:nvSpPr>
        <p:spPr bwMode="auto">
          <a:xfrm>
            <a:off x="850900" y="5984875"/>
            <a:ext cx="2927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Truth Table for ‘D AND G1’</a:t>
            </a:r>
          </a:p>
        </p:txBody>
      </p:sp>
      <p:sp>
        <p:nvSpPr>
          <p:cNvPr id="152611" name="Text Box 35"/>
          <p:cNvSpPr txBox="1">
            <a:spLocks noChangeArrowheads="1"/>
          </p:cNvSpPr>
          <p:nvPr/>
        </p:nvSpPr>
        <p:spPr bwMode="auto">
          <a:xfrm>
            <a:off x="552450" y="441325"/>
            <a:ext cx="5876925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7000" b="1"/>
              <a:t>Input is </a:t>
            </a:r>
            <a:r>
              <a:rPr lang="en-US" sz="7000" b="1">
                <a:latin typeface="Comic Sans MS" pitchFamily="66" charset="0"/>
              </a:rPr>
              <a:t>D</a:t>
            </a:r>
            <a:r>
              <a:rPr lang="en-US" sz="7000" b="1"/>
              <a:t>, </a:t>
            </a:r>
            <a:r>
              <a:rPr lang="en-US" sz="7000" b="1">
                <a:latin typeface="Comic Sans MS" pitchFamily="66" charset="0"/>
              </a:rPr>
              <a:t>G1</a:t>
            </a:r>
          </a:p>
        </p:txBody>
      </p:sp>
      <p:sp>
        <p:nvSpPr>
          <p:cNvPr id="152612" name="AutoShape 36"/>
          <p:cNvSpPr>
            <a:spLocks noChangeArrowheads="1"/>
          </p:cNvSpPr>
          <p:nvPr/>
        </p:nvSpPr>
        <p:spPr bwMode="auto">
          <a:xfrm rot="5400000">
            <a:off x="2228850" y="17335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2613" name="Freeform 37"/>
          <p:cNvSpPr>
            <a:spLocks/>
          </p:cNvSpPr>
          <p:nvPr/>
        </p:nvSpPr>
        <p:spPr bwMode="auto">
          <a:xfrm>
            <a:off x="1847850" y="2814638"/>
            <a:ext cx="20002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2614" name="AutoShape 38"/>
          <p:cNvSpPr>
            <a:spLocks noChangeArrowheads="1"/>
          </p:cNvSpPr>
          <p:nvPr/>
        </p:nvSpPr>
        <p:spPr bwMode="auto">
          <a:xfrm rot="5400000">
            <a:off x="3981450" y="64579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2615" name="Freeform 39"/>
          <p:cNvSpPr>
            <a:spLocks/>
          </p:cNvSpPr>
          <p:nvPr/>
        </p:nvSpPr>
        <p:spPr bwMode="auto">
          <a:xfrm flipV="1">
            <a:off x="4019550" y="5905500"/>
            <a:ext cx="10858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2616" name="Text Box 40"/>
          <p:cNvSpPr txBox="1">
            <a:spLocks noChangeArrowheads="1"/>
          </p:cNvSpPr>
          <p:nvPr/>
        </p:nvSpPr>
        <p:spPr bwMode="auto">
          <a:xfrm>
            <a:off x="609600" y="7404100"/>
            <a:ext cx="5610225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200" b="1"/>
              <a:t>Output is </a:t>
            </a:r>
            <a:r>
              <a:rPr lang="en-US" sz="8000" b="1">
                <a:latin typeface="Comic Sans MS" pitchFamily="66" charset="0"/>
              </a:rPr>
              <a:t>e</a:t>
            </a:r>
          </a:p>
        </p:txBody>
      </p:sp>
      <p:sp>
        <p:nvSpPr>
          <p:cNvPr id="152617" name="Line 41"/>
          <p:cNvSpPr>
            <a:spLocks noChangeShapeType="1"/>
          </p:cNvSpPr>
          <p:nvPr/>
        </p:nvSpPr>
        <p:spPr bwMode="auto">
          <a:xfrm>
            <a:off x="1841500" y="3721100"/>
            <a:ext cx="32861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2618" name="Line 42"/>
          <p:cNvSpPr>
            <a:spLocks noChangeShapeType="1"/>
          </p:cNvSpPr>
          <p:nvPr/>
        </p:nvSpPr>
        <p:spPr bwMode="auto">
          <a:xfrm>
            <a:off x="4006850" y="514350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2619" name="Line 43"/>
          <p:cNvSpPr>
            <a:spLocks noChangeShapeType="1"/>
          </p:cNvSpPr>
          <p:nvPr/>
        </p:nvSpPr>
        <p:spPr bwMode="auto">
          <a:xfrm>
            <a:off x="2219325" y="328295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2620" name="Line 44"/>
          <p:cNvSpPr>
            <a:spLocks noChangeShapeType="1"/>
          </p:cNvSpPr>
          <p:nvPr/>
        </p:nvSpPr>
        <p:spPr bwMode="auto">
          <a:xfrm>
            <a:off x="2562225" y="6024563"/>
            <a:ext cx="1714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02" name="Group 2"/>
          <p:cNvGraphicFramePr>
            <a:graphicFrameLocks noGrp="1"/>
          </p:cNvGraphicFramePr>
          <p:nvPr/>
        </p:nvGraphicFramePr>
        <p:xfrm>
          <a:off x="1836738" y="3201988"/>
          <a:ext cx="3327718" cy="2621280"/>
        </p:xfrm>
        <a:graphic>
          <a:graphicData uri="http://schemas.openxmlformats.org/drawingml/2006/table">
            <a:tbl>
              <a:tblPr/>
              <a:tblGrid>
                <a:gridCol w="1003300"/>
                <a:gridCol w="1000125"/>
                <a:gridCol w="208280"/>
                <a:gridCol w="1116013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G11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3634" name="Text Box 34"/>
          <p:cNvSpPr txBox="1">
            <a:spLocks noChangeArrowheads="1"/>
          </p:cNvSpPr>
          <p:nvPr/>
        </p:nvSpPr>
        <p:spPr bwMode="auto">
          <a:xfrm>
            <a:off x="717550" y="5984875"/>
            <a:ext cx="3181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Truth Table for ‘G11 OR G15’</a:t>
            </a:r>
          </a:p>
        </p:txBody>
      </p:sp>
      <p:sp>
        <p:nvSpPr>
          <p:cNvPr id="153635" name="Text Box 35"/>
          <p:cNvSpPr txBox="1">
            <a:spLocks noChangeArrowheads="1"/>
          </p:cNvSpPr>
          <p:nvPr/>
        </p:nvSpPr>
        <p:spPr bwMode="auto">
          <a:xfrm>
            <a:off x="38100" y="527050"/>
            <a:ext cx="6740525" cy="105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6300" b="1"/>
              <a:t>Input is </a:t>
            </a:r>
            <a:r>
              <a:rPr lang="en-US" sz="6300" b="1">
                <a:latin typeface="Comic Sans MS" pitchFamily="66" charset="0"/>
              </a:rPr>
              <a:t>G11</a:t>
            </a:r>
            <a:r>
              <a:rPr lang="en-US" sz="6300" b="1"/>
              <a:t>, </a:t>
            </a:r>
            <a:r>
              <a:rPr lang="en-US" sz="6300" b="1">
                <a:latin typeface="Comic Sans MS" pitchFamily="66" charset="0"/>
              </a:rPr>
              <a:t>G15</a:t>
            </a:r>
          </a:p>
        </p:txBody>
      </p:sp>
      <p:sp>
        <p:nvSpPr>
          <p:cNvPr id="153636" name="AutoShape 36"/>
          <p:cNvSpPr>
            <a:spLocks noChangeArrowheads="1"/>
          </p:cNvSpPr>
          <p:nvPr/>
        </p:nvSpPr>
        <p:spPr bwMode="auto">
          <a:xfrm rot="5400000">
            <a:off x="2228850" y="17335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37" name="Freeform 37"/>
          <p:cNvSpPr>
            <a:spLocks/>
          </p:cNvSpPr>
          <p:nvPr/>
        </p:nvSpPr>
        <p:spPr bwMode="auto">
          <a:xfrm>
            <a:off x="1847850" y="2814638"/>
            <a:ext cx="20002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638" name="AutoShape 38"/>
          <p:cNvSpPr>
            <a:spLocks noChangeArrowheads="1"/>
          </p:cNvSpPr>
          <p:nvPr/>
        </p:nvSpPr>
        <p:spPr bwMode="auto">
          <a:xfrm rot="5400000">
            <a:off x="3981450" y="64579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39" name="Freeform 39"/>
          <p:cNvSpPr>
            <a:spLocks/>
          </p:cNvSpPr>
          <p:nvPr/>
        </p:nvSpPr>
        <p:spPr bwMode="auto">
          <a:xfrm flipV="1">
            <a:off x="4019550" y="5905500"/>
            <a:ext cx="10858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640" name="Text Box 40"/>
          <p:cNvSpPr txBox="1">
            <a:spLocks noChangeArrowheads="1"/>
          </p:cNvSpPr>
          <p:nvPr/>
        </p:nvSpPr>
        <p:spPr bwMode="auto">
          <a:xfrm>
            <a:off x="609600" y="7404100"/>
            <a:ext cx="5557838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200" b="1"/>
              <a:t>Output is </a:t>
            </a:r>
            <a:r>
              <a:rPr lang="en-US" sz="8000" b="1">
                <a:latin typeface="Comic Sans MS" pitchFamily="66" charset="0"/>
              </a:rPr>
              <a:t>f</a:t>
            </a:r>
          </a:p>
        </p:txBody>
      </p:sp>
      <p:sp>
        <p:nvSpPr>
          <p:cNvPr id="153641" name="Line 41"/>
          <p:cNvSpPr>
            <a:spLocks noChangeShapeType="1"/>
          </p:cNvSpPr>
          <p:nvPr/>
        </p:nvSpPr>
        <p:spPr bwMode="auto">
          <a:xfrm>
            <a:off x="1841500" y="3721100"/>
            <a:ext cx="32861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4666" name="Group 42"/>
          <p:cNvGraphicFramePr>
            <a:graphicFrameLocks noGrp="1"/>
          </p:cNvGraphicFramePr>
          <p:nvPr/>
        </p:nvGraphicFramePr>
        <p:xfrm>
          <a:off x="1836738" y="3201988"/>
          <a:ext cx="3327718" cy="2606040"/>
        </p:xfrm>
        <a:graphic>
          <a:graphicData uri="http://schemas.openxmlformats.org/drawingml/2006/table">
            <a:tbl>
              <a:tblPr/>
              <a:tblGrid>
                <a:gridCol w="1003300"/>
                <a:gridCol w="1000125"/>
                <a:gridCol w="208280"/>
                <a:gridCol w="1116013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G10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4658" name="Text Box 34"/>
          <p:cNvSpPr txBox="1">
            <a:spLocks noChangeArrowheads="1"/>
          </p:cNvSpPr>
          <p:nvPr/>
        </p:nvSpPr>
        <p:spPr bwMode="auto">
          <a:xfrm>
            <a:off x="717550" y="5984875"/>
            <a:ext cx="3181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Truth Table for ‘G10 OR G15’</a:t>
            </a:r>
          </a:p>
        </p:txBody>
      </p:sp>
      <p:sp>
        <p:nvSpPr>
          <p:cNvPr id="154659" name="Text Box 35"/>
          <p:cNvSpPr txBox="1">
            <a:spLocks noChangeArrowheads="1"/>
          </p:cNvSpPr>
          <p:nvPr/>
        </p:nvSpPr>
        <p:spPr bwMode="auto">
          <a:xfrm>
            <a:off x="38100" y="527050"/>
            <a:ext cx="6740525" cy="105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6300" b="1"/>
              <a:t>Input is </a:t>
            </a:r>
            <a:r>
              <a:rPr lang="en-US" sz="6300" b="1">
                <a:latin typeface="Comic Sans MS" pitchFamily="66" charset="0"/>
              </a:rPr>
              <a:t>G10</a:t>
            </a:r>
            <a:r>
              <a:rPr lang="en-US" sz="6300" b="1"/>
              <a:t>, </a:t>
            </a:r>
            <a:r>
              <a:rPr lang="en-US" sz="6300" b="1">
                <a:latin typeface="Comic Sans MS" pitchFamily="66" charset="0"/>
              </a:rPr>
              <a:t>G15</a:t>
            </a:r>
          </a:p>
        </p:txBody>
      </p:sp>
      <p:sp>
        <p:nvSpPr>
          <p:cNvPr id="154660" name="AutoShape 36"/>
          <p:cNvSpPr>
            <a:spLocks noChangeArrowheads="1"/>
          </p:cNvSpPr>
          <p:nvPr/>
        </p:nvSpPr>
        <p:spPr bwMode="auto">
          <a:xfrm rot="5400000">
            <a:off x="2228850" y="17335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661" name="Freeform 37"/>
          <p:cNvSpPr>
            <a:spLocks/>
          </p:cNvSpPr>
          <p:nvPr/>
        </p:nvSpPr>
        <p:spPr bwMode="auto">
          <a:xfrm>
            <a:off x="1847850" y="2814638"/>
            <a:ext cx="20002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662" name="AutoShape 38"/>
          <p:cNvSpPr>
            <a:spLocks noChangeArrowheads="1"/>
          </p:cNvSpPr>
          <p:nvPr/>
        </p:nvSpPr>
        <p:spPr bwMode="auto">
          <a:xfrm rot="5400000">
            <a:off x="3981450" y="64579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663" name="Freeform 39"/>
          <p:cNvSpPr>
            <a:spLocks/>
          </p:cNvSpPr>
          <p:nvPr/>
        </p:nvSpPr>
        <p:spPr bwMode="auto">
          <a:xfrm flipV="1">
            <a:off x="4019550" y="5905500"/>
            <a:ext cx="10858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664" name="Text Box 40"/>
          <p:cNvSpPr txBox="1">
            <a:spLocks noChangeArrowheads="1"/>
          </p:cNvSpPr>
          <p:nvPr/>
        </p:nvSpPr>
        <p:spPr bwMode="auto">
          <a:xfrm>
            <a:off x="609600" y="7404100"/>
            <a:ext cx="5581650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200" b="1"/>
              <a:t>Output is </a:t>
            </a:r>
            <a:r>
              <a:rPr lang="en-US" sz="8000" b="1">
                <a:latin typeface="Comic Sans MS" pitchFamily="66" charset="0"/>
              </a:rPr>
              <a:t>g</a:t>
            </a:r>
          </a:p>
        </p:txBody>
      </p:sp>
      <p:sp>
        <p:nvSpPr>
          <p:cNvPr id="154665" name="Line 41"/>
          <p:cNvSpPr>
            <a:spLocks noChangeShapeType="1"/>
          </p:cNvSpPr>
          <p:nvPr/>
        </p:nvSpPr>
        <p:spPr bwMode="auto">
          <a:xfrm>
            <a:off x="1841500" y="3721100"/>
            <a:ext cx="32861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AutoShape 2"/>
          <p:cNvSpPr>
            <a:spLocks noChangeArrowheads="1"/>
          </p:cNvSpPr>
          <p:nvPr/>
        </p:nvSpPr>
        <p:spPr bwMode="auto">
          <a:xfrm>
            <a:off x="971550" y="514350"/>
            <a:ext cx="4743450" cy="2476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03" name="Text Box 3"/>
          <p:cNvSpPr txBox="1">
            <a:spLocks noChangeArrowheads="1"/>
          </p:cNvSpPr>
          <p:nvPr/>
        </p:nvSpPr>
        <p:spPr bwMode="auto">
          <a:xfrm>
            <a:off x="2755900" y="5610225"/>
            <a:ext cx="1346200" cy="2378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0</a:t>
            </a: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2752725" y="3224213"/>
            <a:ext cx="13525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is</a:t>
            </a:r>
          </a:p>
        </p:txBody>
      </p:sp>
      <p:sp>
        <p:nvSpPr>
          <p:cNvPr id="102405" name="Text Box 5"/>
          <p:cNvSpPr txBox="1">
            <a:spLocks noChangeArrowheads="1"/>
          </p:cNvSpPr>
          <p:nvPr/>
        </p:nvSpPr>
        <p:spPr bwMode="auto">
          <a:xfrm>
            <a:off x="2108200" y="601663"/>
            <a:ext cx="2641600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G1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AutoShape 2"/>
          <p:cNvSpPr>
            <a:spLocks noChangeArrowheads="1"/>
          </p:cNvSpPr>
          <p:nvPr/>
        </p:nvSpPr>
        <p:spPr bwMode="auto">
          <a:xfrm>
            <a:off x="971550" y="514350"/>
            <a:ext cx="4743450" cy="2476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27" name="Text Box 3"/>
          <p:cNvSpPr txBox="1">
            <a:spLocks noChangeArrowheads="1"/>
          </p:cNvSpPr>
          <p:nvPr/>
        </p:nvSpPr>
        <p:spPr bwMode="auto">
          <a:xfrm>
            <a:off x="2755900" y="5610225"/>
            <a:ext cx="1346200" cy="2378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1</a:t>
            </a:r>
          </a:p>
        </p:txBody>
      </p:sp>
      <p:sp>
        <p:nvSpPr>
          <p:cNvPr id="103428" name="Text Box 4"/>
          <p:cNvSpPr txBox="1">
            <a:spLocks noChangeArrowheads="1"/>
          </p:cNvSpPr>
          <p:nvPr/>
        </p:nvSpPr>
        <p:spPr bwMode="auto">
          <a:xfrm>
            <a:off x="2752725" y="3224213"/>
            <a:ext cx="13525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is</a:t>
            </a:r>
          </a:p>
        </p:txBody>
      </p:sp>
      <p:sp>
        <p:nvSpPr>
          <p:cNvPr id="103429" name="Text Box 5"/>
          <p:cNvSpPr txBox="1">
            <a:spLocks noChangeArrowheads="1"/>
          </p:cNvSpPr>
          <p:nvPr/>
        </p:nvSpPr>
        <p:spPr bwMode="auto">
          <a:xfrm>
            <a:off x="2108200" y="601663"/>
            <a:ext cx="2641600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G1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AutoShape 2"/>
          <p:cNvSpPr>
            <a:spLocks noChangeArrowheads="1"/>
          </p:cNvSpPr>
          <p:nvPr/>
        </p:nvSpPr>
        <p:spPr bwMode="auto">
          <a:xfrm>
            <a:off x="971550" y="514350"/>
            <a:ext cx="4743450" cy="2476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451" name="Text Box 3"/>
          <p:cNvSpPr txBox="1">
            <a:spLocks noChangeArrowheads="1"/>
          </p:cNvSpPr>
          <p:nvPr/>
        </p:nvSpPr>
        <p:spPr bwMode="auto">
          <a:xfrm>
            <a:off x="2755900" y="5610225"/>
            <a:ext cx="1346200" cy="2378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0</a:t>
            </a:r>
          </a:p>
        </p:txBody>
      </p:sp>
      <p:sp>
        <p:nvSpPr>
          <p:cNvPr id="104452" name="Text Box 4"/>
          <p:cNvSpPr txBox="1">
            <a:spLocks noChangeArrowheads="1"/>
          </p:cNvSpPr>
          <p:nvPr/>
        </p:nvSpPr>
        <p:spPr bwMode="auto">
          <a:xfrm>
            <a:off x="2752725" y="3224213"/>
            <a:ext cx="13525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is</a:t>
            </a:r>
          </a:p>
        </p:txBody>
      </p:sp>
      <p:sp>
        <p:nvSpPr>
          <p:cNvPr id="104453" name="Text Box 5"/>
          <p:cNvSpPr txBox="1">
            <a:spLocks noChangeArrowheads="1"/>
          </p:cNvSpPr>
          <p:nvPr/>
        </p:nvSpPr>
        <p:spPr bwMode="auto">
          <a:xfrm>
            <a:off x="2108200" y="601663"/>
            <a:ext cx="2641600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G2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AutoShape 2"/>
          <p:cNvSpPr>
            <a:spLocks noChangeArrowheads="1"/>
          </p:cNvSpPr>
          <p:nvPr/>
        </p:nvSpPr>
        <p:spPr bwMode="auto">
          <a:xfrm>
            <a:off x="971550" y="514350"/>
            <a:ext cx="4743450" cy="2476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475" name="Text Box 3"/>
          <p:cNvSpPr txBox="1">
            <a:spLocks noChangeArrowheads="1"/>
          </p:cNvSpPr>
          <p:nvPr/>
        </p:nvSpPr>
        <p:spPr bwMode="auto">
          <a:xfrm>
            <a:off x="2755900" y="5610225"/>
            <a:ext cx="1346200" cy="2378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1</a:t>
            </a:r>
          </a:p>
        </p:txBody>
      </p:sp>
      <p:sp>
        <p:nvSpPr>
          <p:cNvPr id="105476" name="Text Box 4"/>
          <p:cNvSpPr txBox="1">
            <a:spLocks noChangeArrowheads="1"/>
          </p:cNvSpPr>
          <p:nvPr/>
        </p:nvSpPr>
        <p:spPr bwMode="auto">
          <a:xfrm>
            <a:off x="2752725" y="3224213"/>
            <a:ext cx="13525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is</a:t>
            </a:r>
          </a:p>
        </p:txBody>
      </p:sp>
      <p:sp>
        <p:nvSpPr>
          <p:cNvPr id="105477" name="Text Box 5"/>
          <p:cNvSpPr txBox="1">
            <a:spLocks noChangeArrowheads="1"/>
          </p:cNvSpPr>
          <p:nvPr/>
        </p:nvSpPr>
        <p:spPr bwMode="auto">
          <a:xfrm>
            <a:off x="2108200" y="601663"/>
            <a:ext cx="2641600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G2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AutoShape 2"/>
          <p:cNvSpPr>
            <a:spLocks noChangeArrowheads="1"/>
          </p:cNvSpPr>
          <p:nvPr/>
        </p:nvSpPr>
        <p:spPr bwMode="auto">
          <a:xfrm>
            <a:off x="971550" y="514350"/>
            <a:ext cx="4743450" cy="2476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6499" name="Text Box 3"/>
          <p:cNvSpPr txBox="1">
            <a:spLocks noChangeArrowheads="1"/>
          </p:cNvSpPr>
          <p:nvPr/>
        </p:nvSpPr>
        <p:spPr bwMode="auto">
          <a:xfrm>
            <a:off x="2755900" y="5610225"/>
            <a:ext cx="1346200" cy="2378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0</a:t>
            </a:r>
          </a:p>
        </p:txBody>
      </p:sp>
      <p:sp>
        <p:nvSpPr>
          <p:cNvPr id="106500" name="Text Box 4"/>
          <p:cNvSpPr txBox="1">
            <a:spLocks noChangeArrowheads="1"/>
          </p:cNvSpPr>
          <p:nvPr/>
        </p:nvSpPr>
        <p:spPr bwMode="auto">
          <a:xfrm>
            <a:off x="2752725" y="3224213"/>
            <a:ext cx="13525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is</a:t>
            </a:r>
          </a:p>
        </p:txBody>
      </p:sp>
      <p:sp>
        <p:nvSpPr>
          <p:cNvPr id="106501" name="Text Box 5"/>
          <p:cNvSpPr txBox="1">
            <a:spLocks noChangeArrowheads="1"/>
          </p:cNvSpPr>
          <p:nvPr/>
        </p:nvSpPr>
        <p:spPr bwMode="auto">
          <a:xfrm>
            <a:off x="2108200" y="601663"/>
            <a:ext cx="2641600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G3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AutoShape 2"/>
          <p:cNvSpPr>
            <a:spLocks noChangeArrowheads="1"/>
          </p:cNvSpPr>
          <p:nvPr/>
        </p:nvSpPr>
        <p:spPr bwMode="auto">
          <a:xfrm>
            <a:off x="971550" y="514350"/>
            <a:ext cx="4743450" cy="2476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23" name="Text Box 3"/>
          <p:cNvSpPr txBox="1">
            <a:spLocks noChangeArrowheads="1"/>
          </p:cNvSpPr>
          <p:nvPr/>
        </p:nvSpPr>
        <p:spPr bwMode="auto">
          <a:xfrm>
            <a:off x="2755900" y="5610225"/>
            <a:ext cx="1346200" cy="2378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1</a:t>
            </a:r>
          </a:p>
        </p:txBody>
      </p:sp>
      <p:sp>
        <p:nvSpPr>
          <p:cNvPr id="107524" name="Text Box 4"/>
          <p:cNvSpPr txBox="1">
            <a:spLocks noChangeArrowheads="1"/>
          </p:cNvSpPr>
          <p:nvPr/>
        </p:nvSpPr>
        <p:spPr bwMode="auto">
          <a:xfrm>
            <a:off x="2752725" y="3224213"/>
            <a:ext cx="13525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is</a:t>
            </a:r>
          </a:p>
        </p:txBody>
      </p:sp>
      <p:sp>
        <p:nvSpPr>
          <p:cNvPr id="107525" name="Text Box 5"/>
          <p:cNvSpPr txBox="1">
            <a:spLocks noChangeArrowheads="1"/>
          </p:cNvSpPr>
          <p:nvPr/>
        </p:nvSpPr>
        <p:spPr bwMode="auto">
          <a:xfrm>
            <a:off x="2108200" y="601663"/>
            <a:ext cx="2641600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G3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AutoShape 2"/>
          <p:cNvSpPr>
            <a:spLocks noChangeArrowheads="1"/>
          </p:cNvSpPr>
          <p:nvPr/>
        </p:nvSpPr>
        <p:spPr bwMode="auto">
          <a:xfrm>
            <a:off x="971550" y="514350"/>
            <a:ext cx="4743450" cy="2476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547" name="Text Box 3"/>
          <p:cNvSpPr txBox="1">
            <a:spLocks noChangeArrowheads="1"/>
          </p:cNvSpPr>
          <p:nvPr/>
        </p:nvSpPr>
        <p:spPr bwMode="auto">
          <a:xfrm>
            <a:off x="2755900" y="5610225"/>
            <a:ext cx="1346200" cy="2378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0</a:t>
            </a:r>
          </a:p>
        </p:txBody>
      </p:sp>
      <p:sp>
        <p:nvSpPr>
          <p:cNvPr id="108548" name="Text Box 4"/>
          <p:cNvSpPr txBox="1">
            <a:spLocks noChangeArrowheads="1"/>
          </p:cNvSpPr>
          <p:nvPr/>
        </p:nvSpPr>
        <p:spPr bwMode="auto">
          <a:xfrm>
            <a:off x="2752725" y="3224213"/>
            <a:ext cx="13525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is</a:t>
            </a:r>
          </a:p>
        </p:txBody>
      </p:sp>
      <p:sp>
        <p:nvSpPr>
          <p:cNvPr id="108549" name="Text Box 5"/>
          <p:cNvSpPr txBox="1">
            <a:spLocks noChangeArrowheads="1"/>
          </p:cNvSpPr>
          <p:nvPr/>
        </p:nvSpPr>
        <p:spPr bwMode="auto">
          <a:xfrm>
            <a:off x="2108200" y="601663"/>
            <a:ext cx="2641600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G4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Text Box 2"/>
          <p:cNvSpPr txBox="1">
            <a:spLocks noChangeArrowheads="1"/>
          </p:cNvSpPr>
          <p:nvPr/>
        </p:nvSpPr>
        <p:spPr bwMode="auto">
          <a:xfrm>
            <a:off x="152400" y="7402513"/>
            <a:ext cx="6384925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200" b="1"/>
              <a:t>Output is </a:t>
            </a:r>
            <a:r>
              <a:rPr lang="en-US" sz="8200" b="1">
                <a:latin typeface="Comic Sans MS" pitchFamily="66" charset="0"/>
              </a:rPr>
              <a:t>G3</a:t>
            </a:r>
          </a:p>
        </p:txBody>
      </p:sp>
      <p:graphicFrame>
        <p:nvGraphicFramePr>
          <p:cNvPr id="135171" name="Group 3"/>
          <p:cNvGraphicFramePr>
            <a:graphicFrameLocks noGrp="1"/>
          </p:cNvGraphicFramePr>
          <p:nvPr/>
        </p:nvGraphicFramePr>
        <p:xfrm>
          <a:off x="1836738" y="3201988"/>
          <a:ext cx="3327718" cy="2590800"/>
        </p:xfrm>
        <a:graphic>
          <a:graphicData uri="http://schemas.openxmlformats.org/drawingml/2006/table">
            <a:tbl>
              <a:tblPr/>
              <a:tblGrid>
                <a:gridCol w="1003300"/>
                <a:gridCol w="1000125"/>
                <a:gridCol w="208280"/>
                <a:gridCol w="1116013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5203" name="Text Box 35"/>
          <p:cNvSpPr txBox="1">
            <a:spLocks noChangeArrowheads="1"/>
          </p:cNvSpPr>
          <p:nvPr/>
        </p:nvSpPr>
        <p:spPr bwMode="auto">
          <a:xfrm>
            <a:off x="361950" y="296863"/>
            <a:ext cx="6148388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200" b="1"/>
              <a:t>Input is </a:t>
            </a:r>
            <a:r>
              <a:rPr lang="en-US" sz="8200" b="1">
                <a:latin typeface="Comic Sans MS" pitchFamily="66" charset="0"/>
              </a:rPr>
              <a:t>C</a:t>
            </a:r>
            <a:r>
              <a:rPr lang="en-US" sz="8200" b="1"/>
              <a:t>, </a:t>
            </a:r>
            <a:r>
              <a:rPr lang="en-US" sz="8200" b="1">
                <a:latin typeface="Comic Sans MS" pitchFamily="66" charset="0"/>
              </a:rPr>
              <a:t>D</a:t>
            </a:r>
          </a:p>
        </p:txBody>
      </p:sp>
      <p:sp>
        <p:nvSpPr>
          <p:cNvPr id="135204" name="Line 36"/>
          <p:cNvSpPr>
            <a:spLocks noChangeShapeType="1"/>
          </p:cNvSpPr>
          <p:nvPr/>
        </p:nvSpPr>
        <p:spPr bwMode="auto">
          <a:xfrm>
            <a:off x="1841500" y="3721100"/>
            <a:ext cx="32861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205" name="AutoShape 37"/>
          <p:cNvSpPr>
            <a:spLocks noChangeArrowheads="1"/>
          </p:cNvSpPr>
          <p:nvPr/>
        </p:nvSpPr>
        <p:spPr bwMode="auto">
          <a:xfrm rot="5400000">
            <a:off x="2228850" y="17335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5206" name="Freeform 38"/>
          <p:cNvSpPr>
            <a:spLocks/>
          </p:cNvSpPr>
          <p:nvPr/>
        </p:nvSpPr>
        <p:spPr bwMode="auto">
          <a:xfrm>
            <a:off x="1847850" y="2814638"/>
            <a:ext cx="20002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207" name="AutoShape 39"/>
          <p:cNvSpPr>
            <a:spLocks noChangeArrowheads="1"/>
          </p:cNvSpPr>
          <p:nvPr/>
        </p:nvSpPr>
        <p:spPr bwMode="auto">
          <a:xfrm rot="5400000">
            <a:off x="3981450" y="64579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5208" name="Freeform 40"/>
          <p:cNvSpPr>
            <a:spLocks/>
          </p:cNvSpPr>
          <p:nvPr/>
        </p:nvSpPr>
        <p:spPr bwMode="auto">
          <a:xfrm flipV="1">
            <a:off x="4019550" y="5905500"/>
            <a:ext cx="10858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209" name="Text Box 41"/>
          <p:cNvSpPr txBox="1">
            <a:spLocks noChangeArrowheads="1"/>
          </p:cNvSpPr>
          <p:nvPr/>
        </p:nvSpPr>
        <p:spPr bwMode="auto">
          <a:xfrm>
            <a:off x="860425" y="5994400"/>
            <a:ext cx="2800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Truth Table for ‘C XOR D’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AutoShape 2"/>
          <p:cNvSpPr>
            <a:spLocks noChangeArrowheads="1"/>
          </p:cNvSpPr>
          <p:nvPr/>
        </p:nvSpPr>
        <p:spPr bwMode="auto">
          <a:xfrm>
            <a:off x="971550" y="514350"/>
            <a:ext cx="4743450" cy="2476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571" name="Text Box 3"/>
          <p:cNvSpPr txBox="1">
            <a:spLocks noChangeArrowheads="1"/>
          </p:cNvSpPr>
          <p:nvPr/>
        </p:nvSpPr>
        <p:spPr bwMode="auto">
          <a:xfrm>
            <a:off x="2755900" y="5610225"/>
            <a:ext cx="1346200" cy="2378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1</a:t>
            </a:r>
          </a:p>
        </p:txBody>
      </p:sp>
      <p:sp>
        <p:nvSpPr>
          <p:cNvPr id="109572" name="Text Box 4"/>
          <p:cNvSpPr txBox="1">
            <a:spLocks noChangeArrowheads="1"/>
          </p:cNvSpPr>
          <p:nvPr/>
        </p:nvSpPr>
        <p:spPr bwMode="auto">
          <a:xfrm>
            <a:off x="2752725" y="3224213"/>
            <a:ext cx="13525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is</a:t>
            </a:r>
          </a:p>
        </p:txBody>
      </p:sp>
      <p:sp>
        <p:nvSpPr>
          <p:cNvPr id="109573" name="Text Box 5"/>
          <p:cNvSpPr txBox="1">
            <a:spLocks noChangeArrowheads="1"/>
          </p:cNvSpPr>
          <p:nvPr/>
        </p:nvSpPr>
        <p:spPr bwMode="auto">
          <a:xfrm>
            <a:off x="2108200" y="601663"/>
            <a:ext cx="2641600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G4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AutoShape 2"/>
          <p:cNvSpPr>
            <a:spLocks noChangeArrowheads="1"/>
          </p:cNvSpPr>
          <p:nvPr/>
        </p:nvSpPr>
        <p:spPr bwMode="auto">
          <a:xfrm>
            <a:off x="971550" y="514350"/>
            <a:ext cx="4743450" cy="2476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595" name="Text Box 3"/>
          <p:cNvSpPr txBox="1">
            <a:spLocks noChangeArrowheads="1"/>
          </p:cNvSpPr>
          <p:nvPr/>
        </p:nvSpPr>
        <p:spPr bwMode="auto">
          <a:xfrm>
            <a:off x="2755900" y="5610225"/>
            <a:ext cx="1346200" cy="2378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0</a:t>
            </a:r>
          </a:p>
        </p:txBody>
      </p:sp>
      <p:sp>
        <p:nvSpPr>
          <p:cNvPr id="110596" name="Text Box 4"/>
          <p:cNvSpPr txBox="1">
            <a:spLocks noChangeArrowheads="1"/>
          </p:cNvSpPr>
          <p:nvPr/>
        </p:nvSpPr>
        <p:spPr bwMode="auto">
          <a:xfrm>
            <a:off x="2752725" y="3224213"/>
            <a:ext cx="13525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is</a:t>
            </a:r>
          </a:p>
        </p:txBody>
      </p:sp>
      <p:sp>
        <p:nvSpPr>
          <p:cNvPr id="110597" name="Text Box 5"/>
          <p:cNvSpPr txBox="1">
            <a:spLocks noChangeArrowheads="1"/>
          </p:cNvSpPr>
          <p:nvPr/>
        </p:nvSpPr>
        <p:spPr bwMode="auto">
          <a:xfrm>
            <a:off x="2108200" y="601663"/>
            <a:ext cx="2641600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G5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AutoShape 2"/>
          <p:cNvSpPr>
            <a:spLocks noChangeArrowheads="1"/>
          </p:cNvSpPr>
          <p:nvPr/>
        </p:nvSpPr>
        <p:spPr bwMode="auto">
          <a:xfrm>
            <a:off x="971550" y="514350"/>
            <a:ext cx="4743450" cy="2476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11619" name="Text Box 3"/>
          <p:cNvSpPr txBox="1">
            <a:spLocks noChangeArrowheads="1"/>
          </p:cNvSpPr>
          <p:nvPr/>
        </p:nvSpPr>
        <p:spPr bwMode="auto">
          <a:xfrm>
            <a:off x="2755900" y="5610225"/>
            <a:ext cx="1346200" cy="2378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1</a:t>
            </a:r>
          </a:p>
        </p:txBody>
      </p:sp>
      <p:sp>
        <p:nvSpPr>
          <p:cNvPr id="111620" name="Text Box 4"/>
          <p:cNvSpPr txBox="1">
            <a:spLocks noChangeArrowheads="1"/>
          </p:cNvSpPr>
          <p:nvPr/>
        </p:nvSpPr>
        <p:spPr bwMode="auto">
          <a:xfrm>
            <a:off x="2752725" y="3224213"/>
            <a:ext cx="13525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is</a:t>
            </a:r>
          </a:p>
        </p:txBody>
      </p:sp>
      <p:sp>
        <p:nvSpPr>
          <p:cNvPr id="111621" name="Text Box 5"/>
          <p:cNvSpPr txBox="1">
            <a:spLocks noChangeArrowheads="1"/>
          </p:cNvSpPr>
          <p:nvPr/>
        </p:nvSpPr>
        <p:spPr bwMode="auto">
          <a:xfrm>
            <a:off x="2108200" y="601663"/>
            <a:ext cx="2641600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G5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AutoShape 2"/>
          <p:cNvSpPr>
            <a:spLocks noChangeArrowheads="1"/>
          </p:cNvSpPr>
          <p:nvPr/>
        </p:nvSpPr>
        <p:spPr bwMode="auto">
          <a:xfrm>
            <a:off x="971550" y="514350"/>
            <a:ext cx="4743450" cy="2476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43" name="Text Box 3"/>
          <p:cNvSpPr txBox="1">
            <a:spLocks noChangeArrowheads="1"/>
          </p:cNvSpPr>
          <p:nvPr/>
        </p:nvSpPr>
        <p:spPr bwMode="auto">
          <a:xfrm>
            <a:off x="2755900" y="5610225"/>
            <a:ext cx="1346200" cy="2378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0</a:t>
            </a:r>
          </a:p>
        </p:txBody>
      </p:sp>
      <p:sp>
        <p:nvSpPr>
          <p:cNvPr id="112644" name="Text Box 4"/>
          <p:cNvSpPr txBox="1">
            <a:spLocks noChangeArrowheads="1"/>
          </p:cNvSpPr>
          <p:nvPr/>
        </p:nvSpPr>
        <p:spPr bwMode="auto">
          <a:xfrm>
            <a:off x="2752725" y="3224213"/>
            <a:ext cx="13525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is</a:t>
            </a:r>
          </a:p>
        </p:txBody>
      </p:sp>
      <p:sp>
        <p:nvSpPr>
          <p:cNvPr id="112645" name="Text Box 5"/>
          <p:cNvSpPr txBox="1">
            <a:spLocks noChangeArrowheads="1"/>
          </p:cNvSpPr>
          <p:nvPr/>
        </p:nvSpPr>
        <p:spPr bwMode="auto">
          <a:xfrm>
            <a:off x="2108200" y="601663"/>
            <a:ext cx="2641600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G6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AutoShape 2"/>
          <p:cNvSpPr>
            <a:spLocks noChangeArrowheads="1"/>
          </p:cNvSpPr>
          <p:nvPr/>
        </p:nvSpPr>
        <p:spPr bwMode="auto">
          <a:xfrm>
            <a:off x="971550" y="514350"/>
            <a:ext cx="4743450" cy="2476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667" name="Text Box 3"/>
          <p:cNvSpPr txBox="1">
            <a:spLocks noChangeArrowheads="1"/>
          </p:cNvSpPr>
          <p:nvPr/>
        </p:nvSpPr>
        <p:spPr bwMode="auto">
          <a:xfrm>
            <a:off x="2755900" y="5610225"/>
            <a:ext cx="1346200" cy="2378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1</a:t>
            </a:r>
          </a:p>
        </p:txBody>
      </p:sp>
      <p:sp>
        <p:nvSpPr>
          <p:cNvPr id="113668" name="Text Box 4"/>
          <p:cNvSpPr txBox="1">
            <a:spLocks noChangeArrowheads="1"/>
          </p:cNvSpPr>
          <p:nvPr/>
        </p:nvSpPr>
        <p:spPr bwMode="auto">
          <a:xfrm>
            <a:off x="2752725" y="3224213"/>
            <a:ext cx="13525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is</a:t>
            </a:r>
          </a:p>
        </p:txBody>
      </p:sp>
      <p:sp>
        <p:nvSpPr>
          <p:cNvPr id="113669" name="Text Box 5"/>
          <p:cNvSpPr txBox="1">
            <a:spLocks noChangeArrowheads="1"/>
          </p:cNvSpPr>
          <p:nvPr/>
        </p:nvSpPr>
        <p:spPr bwMode="auto">
          <a:xfrm>
            <a:off x="2108200" y="601663"/>
            <a:ext cx="2641600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G6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AutoShape 2"/>
          <p:cNvSpPr>
            <a:spLocks noChangeArrowheads="1"/>
          </p:cNvSpPr>
          <p:nvPr/>
        </p:nvSpPr>
        <p:spPr bwMode="auto">
          <a:xfrm>
            <a:off x="971550" y="514350"/>
            <a:ext cx="4743450" cy="2476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691" name="Text Box 3"/>
          <p:cNvSpPr txBox="1">
            <a:spLocks noChangeArrowheads="1"/>
          </p:cNvSpPr>
          <p:nvPr/>
        </p:nvSpPr>
        <p:spPr bwMode="auto">
          <a:xfrm>
            <a:off x="2755900" y="5610225"/>
            <a:ext cx="1346200" cy="2378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0</a:t>
            </a:r>
          </a:p>
        </p:txBody>
      </p:sp>
      <p:sp>
        <p:nvSpPr>
          <p:cNvPr id="114692" name="Text Box 4"/>
          <p:cNvSpPr txBox="1">
            <a:spLocks noChangeArrowheads="1"/>
          </p:cNvSpPr>
          <p:nvPr/>
        </p:nvSpPr>
        <p:spPr bwMode="auto">
          <a:xfrm>
            <a:off x="2752725" y="3224213"/>
            <a:ext cx="13525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is</a:t>
            </a:r>
          </a:p>
        </p:txBody>
      </p:sp>
      <p:sp>
        <p:nvSpPr>
          <p:cNvPr id="114693" name="Text Box 5"/>
          <p:cNvSpPr txBox="1">
            <a:spLocks noChangeArrowheads="1"/>
          </p:cNvSpPr>
          <p:nvPr/>
        </p:nvSpPr>
        <p:spPr bwMode="auto">
          <a:xfrm>
            <a:off x="2108200" y="601663"/>
            <a:ext cx="2641600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G7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AutoShape 2"/>
          <p:cNvSpPr>
            <a:spLocks noChangeArrowheads="1"/>
          </p:cNvSpPr>
          <p:nvPr/>
        </p:nvSpPr>
        <p:spPr bwMode="auto">
          <a:xfrm>
            <a:off x="971550" y="514350"/>
            <a:ext cx="4743450" cy="2476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15" name="Text Box 3"/>
          <p:cNvSpPr txBox="1">
            <a:spLocks noChangeArrowheads="1"/>
          </p:cNvSpPr>
          <p:nvPr/>
        </p:nvSpPr>
        <p:spPr bwMode="auto">
          <a:xfrm>
            <a:off x="2755900" y="5610225"/>
            <a:ext cx="1346200" cy="2378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1</a:t>
            </a:r>
          </a:p>
        </p:txBody>
      </p:sp>
      <p:sp>
        <p:nvSpPr>
          <p:cNvPr id="115716" name="Text Box 4"/>
          <p:cNvSpPr txBox="1">
            <a:spLocks noChangeArrowheads="1"/>
          </p:cNvSpPr>
          <p:nvPr/>
        </p:nvSpPr>
        <p:spPr bwMode="auto">
          <a:xfrm>
            <a:off x="2752725" y="3224213"/>
            <a:ext cx="13525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is</a:t>
            </a:r>
          </a:p>
        </p:txBody>
      </p:sp>
      <p:sp>
        <p:nvSpPr>
          <p:cNvPr id="115717" name="Text Box 5"/>
          <p:cNvSpPr txBox="1">
            <a:spLocks noChangeArrowheads="1"/>
          </p:cNvSpPr>
          <p:nvPr/>
        </p:nvSpPr>
        <p:spPr bwMode="auto">
          <a:xfrm>
            <a:off x="2108200" y="601663"/>
            <a:ext cx="2641600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G7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AutoShape 2"/>
          <p:cNvSpPr>
            <a:spLocks noChangeArrowheads="1"/>
          </p:cNvSpPr>
          <p:nvPr/>
        </p:nvSpPr>
        <p:spPr bwMode="auto">
          <a:xfrm>
            <a:off x="971550" y="514350"/>
            <a:ext cx="4743450" cy="2476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39" name="Text Box 3"/>
          <p:cNvSpPr txBox="1">
            <a:spLocks noChangeArrowheads="1"/>
          </p:cNvSpPr>
          <p:nvPr/>
        </p:nvSpPr>
        <p:spPr bwMode="auto">
          <a:xfrm>
            <a:off x="2755900" y="5610225"/>
            <a:ext cx="1346200" cy="2378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0</a:t>
            </a:r>
          </a:p>
        </p:txBody>
      </p:sp>
      <p:sp>
        <p:nvSpPr>
          <p:cNvPr id="116740" name="Text Box 4"/>
          <p:cNvSpPr txBox="1">
            <a:spLocks noChangeArrowheads="1"/>
          </p:cNvSpPr>
          <p:nvPr/>
        </p:nvSpPr>
        <p:spPr bwMode="auto">
          <a:xfrm>
            <a:off x="2752725" y="3224213"/>
            <a:ext cx="13525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is</a:t>
            </a:r>
          </a:p>
        </p:txBody>
      </p:sp>
      <p:sp>
        <p:nvSpPr>
          <p:cNvPr id="116741" name="Text Box 5"/>
          <p:cNvSpPr txBox="1">
            <a:spLocks noChangeArrowheads="1"/>
          </p:cNvSpPr>
          <p:nvPr/>
        </p:nvSpPr>
        <p:spPr bwMode="auto">
          <a:xfrm>
            <a:off x="2108200" y="601663"/>
            <a:ext cx="2641600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G8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AutoShape 2"/>
          <p:cNvSpPr>
            <a:spLocks noChangeArrowheads="1"/>
          </p:cNvSpPr>
          <p:nvPr/>
        </p:nvSpPr>
        <p:spPr bwMode="auto">
          <a:xfrm>
            <a:off x="971550" y="514350"/>
            <a:ext cx="4743450" cy="2476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17763" name="Text Box 3"/>
          <p:cNvSpPr txBox="1">
            <a:spLocks noChangeArrowheads="1"/>
          </p:cNvSpPr>
          <p:nvPr/>
        </p:nvSpPr>
        <p:spPr bwMode="auto">
          <a:xfrm>
            <a:off x="2755900" y="5610225"/>
            <a:ext cx="1346200" cy="2378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1</a:t>
            </a:r>
          </a:p>
        </p:txBody>
      </p:sp>
      <p:sp>
        <p:nvSpPr>
          <p:cNvPr id="117764" name="Text Box 4"/>
          <p:cNvSpPr txBox="1">
            <a:spLocks noChangeArrowheads="1"/>
          </p:cNvSpPr>
          <p:nvPr/>
        </p:nvSpPr>
        <p:spPr bwMode="auto">
          <a:xfrm>
            <a:off x="2752725" y="3224213"/>
            <a:ext cx="13525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is</a:t>
            </a:r>
          </a:p>
        </p:txBody>
      </p:sp>
      <p:sp>
        <p:nvSpPr>
          <p:cNvPr id="117765" name="Text Box 5"/>
          <p:cNvSpPr txBox="1">
            <a:spLocks noChangeArrowheads="1"/>
          </p:cNvSpPr>
          <p:nvPr/>
        </p:nvSpPr>
        <p:spPr bwMode="auto">
          <a:xfrm>
            <a:off x="2108200" y="601663"/>
            <a:ext cx="2641600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G8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AutoShape 2"/>
          <p:cNvSpPr>
            <a:spLocks noChangeArrowheads="1"/>
          </p:cNvSpPr>
          <p:nvPr/>
        </p:nvSpPr>
        <p:spPr bwMode="auto">
          <a:xfrm>
            <a:off x="971550" y="514350"/>
            <a:ext cx="4743450" cy="2476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787" name="Text Box 3"/>
          <p:cNvSpPr txBox="1">
            <a:spLocks noChangeArrowheads="1"/>
          </p:cNvSpPr>
          <p:nvPr/>
        </p:nvSpPr>
        <p:spPr bwMode="auto">
          <a:xfrm>
            <a:off x="2755900" y="5610225"/>
            <a:ext cx="1346200" cy="2378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0</a:t>
            </a:r>
          </a:p>
        </p:txBody>
      </p:sp>
      <p:sp>
        <p:nvSpPr>
          <p:cNvPr id="118788" name="Text Box 4"/>
          <p:cNvSpPr txBox="1">
            <a:spLocks noChangeArrowheads="1"/>
          </p:cNvSpPr>
          <p:nvPr/>
        </p:nvSpPr>
        <p:spPr bwMode="auto">
          <a:xfrm>
            <a:off x="2752725" y="3224213"/>
            <a:ext cx="13525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is</a:t>
            </a:r>
          </a:p>
        </p:txBody>
      </p:sp>
      <p:sp>
        <p:nvSpPr>
          <p:cNvPr id="118789" name="Text Box 5"/>
          <p:cNvSpPr txBox="1">
            <a:spLocks noChangeArrowheads="1"/>
          </p:cNvSpPr>
          <p:nvPr/>
        </p:nvSpPr>
        <p:spPr bwMode="auto">
          <a:xfrm>
            <a:off x="2108200" y="601663"/>
            <a:ext cx="2641600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G9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Line 2"/>
          <p:cNvSpPr>
            <a:spLocks noChangeShapeType="1"/>
          </p:cNvSpPr>
          <p:nvPr/>
        </p:nvSpPr>
        <p:spPr bwMode="auto">
          <a:xfrm>
            <a:off x="5702300" y="400050"/>
            <a:ext cx="70485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6195" name="Text Box 3"/>
          <p:cNvSpPr txBox="1">
            <a:spLocks noChangeArrowheads="1"/>
          </p:cNvSpPr>
          <p:nvPr/>
        </p:nvSpPr>
        <p:spPr bwMode="auto">
          <a:xfrm>
            <a:off x="152400" y="7402513"/>
            <a:ext cx="6384925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200" b="1"/>
              <a:t>Output is </a:t>
            </a:r>
            <a:r>
              <a:rPr lang="en-US" sz="8200" b="1">
                <a:latin typeface="Comic Sans MS" pitchFamily="66" charset="0"/>
              </a:rPr>
              <a:t>G4</a:t>
            </a:r>
          </a:p>
        </p:txBody>
      </p:sp>
      <p:graphicFrame>
        <p:nvGraphicFramePr>
          <p:cNvPr id="136196" name="Group 4"/>
          <p:cNvGraphicFramePr>
            <a:graphicFrameLocks noGrp="1"/>
          </p:cNvGraphicFramePr>
          <p:nvPr/>
        </p:nvGraphicFramePr>
        <p:xfrm>
          <a:off x="1836738" y="3201988"/>
          <a:ext cx="3327718" cy="2590800"/>
        </p:xfrm>
        <a:graphic>
          <a:graphicData uri="http://schemas.openxmlformats.org/drawingml/2006/table">
            <a:tbl>
              <a:tblPr/>
              <a:tblGrid>
                <a:gridCol w="1003300"/>
                <a:gridCol w="1000125"/>
                <a:gridCol w="208280"/>
                <a:gridCol w="1116013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6228" name="Text Box 36"/>
          <p:cNvSpPr txBox="1">
            <a:spLocks noChangeArrowheads="1"/>
          </p:cNvSpPr>
          <p:nvPr/>
        </p:nvSpPr>
        <p:spPr bwMode="auto">
          <a:xfrm>
            <a:off x="908050" y="5984875"/>
            <a:ext cx="2647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Truth Table for ‘C OR D’</a:t>
            </a:r>
          </a:p>
        </p:txBody>
      </p:sp>
      <p:sp>
        <p:nvSpPr>
          <p:cNvPr id="136229" name="Line 37"/>
          <p:cNvSpPr>
            <a:spLocks noChangeShapeType="1"/>
          </p:cNvSpPr>
          <p:nvPr/>
        </p:nvSpPr>
        <p:spPr bwMode="auto">
          <a:xfrm>
            <a:off x="3209925" y="328295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6230" name="Line 38"/>
          <p:cNvSpPr>
            <a:spLocks noChangeShapeType="1"/>
          </p:cNvSpPr>
          <p:nvPr/>
        </p:nvSpPr>
        <p:spPr bwMode="auto">
          <a:xfrm>
            <a:off x="3248025" y="6024563"/>
            <a:ext cx="1714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6231" name="Text Box 39"/>
          <p:cNvSpPr txBox="1">
            <a:spLocks noChangeArrowheads="1"/>
          </p:cNvSpPr>
          <p:nvPr/>
        </p:nvSpPr>
        <p:spPr bwMode="auto">
          <a:xfrm>
            <a:off x="361950" y="296863"/>
            <a:ext cx="6148388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200" b="1"/>
              <a:t>Input is </a:t>
            </a:r>
            <a:r>
              <a:rPr lang="en-US" sz="8200" b="1">
                <a:latin typeface="Comic Sans MS" pitchFamily="66" charset="0"/>
              </a:rPr>
              <a:t>C</a:t>
            </a:r>
            <a:r>
              <a:rPr lang="en-US" sz="8200" b="1"/>
              <a:t>, </a:t>
            </a:r>
            <a:r>
              <a:rPr lang="en-US" sz="8200" b="1">
                <a:latin typeface="Comic Sans MS" pitchFamily="66" charset="0"/>
              </a:rPr>
              <a:t>D</a:t>
            </a:r>
          </a:p>
        </p:txBody>
      </p:sp>
      <p:sp>
        <p:nvSpPr>
          <p:cNvPr id="136232" name="Line 40"/>
          <p:cNvSpPr>
            <a:spLocks noChangeShapeType="1"/>
          </p:cNvSpPr>
          <p:nvPr/>
        </p:nvSpPr>
        <p:spPr bwMode="auto">
          <a:xfrm>
            <a:off x="1841500" y="3721100"/>
            <a:ext cx="32861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6233" name="AutoShape 41"/>
          <p:cNvSpPr>
            <a:spLocks noChangeArrowheads="1"/>
          </p:cNvSpPr>
          <p:nvPr/>
        </p:nvSpPr>
        <p:spPr bwMode="auto">
          <a:xfrm rot="5400000">
            <a:off x="2228850" y="17335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6234" name="Freeform 42"/>
          <p:cNvSpPr>
            <a:spLocks/>
          </p:cNvSpPr>
          <p:nvPr/>
        </p:nvSpPr>
        <p:spPr bwMode="auto">
          <a:xfrm>
            <a:off x="1847850" y="2814638"/>
            <a:ext cx="20002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6235" name="AutoShape 43"/>
          <p:cNvSpPr>
            <a:spLocks noChangeArrowheads="1"/>
          </p:cNvSpPr>
          <p:nvPr/>
        </p:nvSpPr>
        <p:spPr bwMode="auto">
          <a:xfrm rot="5400000">
            <a:off x="3981450" y="64579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6236" name="Freeform 44"/>
          <p:cNvSpPr>
            <a:spLocks/>
          </p:cNvSpPr>
          <p:nvPr/>
        </p:nvSpPr>
        <p:spPr bwMode="auto">
          <a:xfrm flipV="1">
            <a:off x="4019550" y="5905500"/>
            <a:ext cx="10858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AutoShape 2"/>
          <p:cNvSpPr>
            <a:spLocks noChangeArrowheads="1"/>
          </p:cNvSpPr>
          <p:nvPr/>
        </p:nvSpPr>
        <p:spPr bwMode="auto">
          <a:xfrm>
            <a:off x="971550" y="514350"/>
            <a:ext cx="4743450" cy="2476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19811" name="Text Box 3"/>
          <p:cNvSpPr txBox="1">
            <a:spLocks noChangeArrowheads="1"/>
          </p:cNvSpPr>
          <p:nvPr/>
        </p:nvSpPr>
        <p:spPr bwMode="auto">
          <a:xfrm>
            <a:off x="2755900" y="5610225"/>
            <a:ext cx="1346200" cy="2378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1</a:t>
            </a:r>
          </a:p>
        </p:txBody>
      </p:sp>
      <p:sp>
        <p:nvSpPr>
          <p:cNvPr id="119812" name="Text Box 4"/>
          <p:cNvSpPr txBox="1">
            <a:spLocks noChangeArrowheads="1"/>
          </p:cNvSpPr>
          <p:nvPr/>
        </p:nvSpPr>
        <p:spPr bwMode="auto">
          <a:xfrm>
            <a:off x="2752725" y="3224213"/>
            <a:ext cx="13525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is</a:t>
            </a:r>
          </a:p>
        </p:txBody>
      </p:sp>
      <p:sp>
        <p:nvSpPr>
          <p:cNvPr id="119813" name="Text Box 5"/>
          <p:cNvSpPr txBox="1">
            <a:spLocks noChangeArrowheads="1"/>
          </p:cNvSpPr>
          <p:nvPr/>
        </p:nvSpPr>
        <p:spPr bwMode="auto">
          <a:xfrm>
            <a:off x="2108200" y="601663"/>
            <a:ext cx="2641600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G9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AutoShape 2"/>
          <p:cNvSpPr>
            <a:spLocks noChangeArrowheads="1"/>
          </p:cNvSpPr>
          <p:nvPr/>
        </p:nvSpPr>
        <p:spPr bwMode="auto">
          <a:xfrm>
            <a:off x="971550" y="514350"/>
            <a:ext cx="4743450" cy="2476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835" name="Text Box 3"/>
          <p:cNvSpPr txBox="1">
            <a:spLocks noChangeArrowheads="1"/>
          </p:cNvSpPr>
          <p:nvPr/>
        </p:nvSpPr>
        <p:spPr bwMode="auto">
          <a:xfrm>
            <a:off x="2755900" y="5610225"/>
            <a:ext cx="1346200" cy="2378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0</a:t>
            </a:r>
          </a:p>
        </p:txBody>
      </p:sp>
      <p:sp>
        <p:nvSpPr>
          <p:cNvPr id="120836" name="Text Box 4"/>
          <p:cNvSpPr txBox="1">
            <a:spLocks noChangeArrowheads="1"/>
          </p:cNvSpPr>
          <p:nvPr/>
        </p:nvSpPr>
        <p:spPr bwMode="auto">
          <a:xfrm>
            <a:off x="2752725" y="3224213"/>
            <a:ext cx="13525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is</a:t>
            </a:r>
          </a:p>
        </p:txBody>
      </p:sp>
      <p:sp>
        <p:nvSpPr>
          <p:cNvPr id="120837" name="Text Box 5"/>
          <p:cNvSpPr txBox="1">
            <a:spLocks noChangeArrowheads="1"/>
          </p:cNvSpPr>
          <p:nvPr/>
        </p:nvSpPr>
        <p:spPr bwMode="auto">
          <a:xfrm>
            <a:off x="1525588" y="620713"/>
            <a:ext cx="3803650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G10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AutoShape 2"/>
          <p:cNvSpPr>
            <a:spLocks noChangeArrowheads="1"/>
          </p:cNvSpPr>
          <p:nvPr/>
        </p:nvSpPr>
        <p:spPr bwMode="auto">
          <a:xfrm>
            <a:off x="971550" y="514350"/>
            <a:ext cx="4743450" cy="2476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21859" name="Text Box 3"/>
          <p:cNvSpPr txBox="1">
            <a:spLocks noChangeArrowheads="1"/>
          </p:cNvSpPr>
          <p:nvPr/>
        </p:nvSpPr>
        <p:spPr bwMode="auto">
          <a:xfrm>
            <a:off x="2755900" y="5610225"/>
            <a:ext cx="1346200" cy="2378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1</a:t>
            </a:r>
          </a:p>
        </p:txBody>
      </p:sp>
      <p:sp>
        <p:nvSpPr>
          <p:cNvPr id="121860" name="Text Box 4"/>
          <p:cNvSpPr txBox="1">
            <a:spLocks noChangeArrowheads="1"/>
          </p:cNvSpPr>
          <p:nvPr/>
        </p:nvSpPr>
        <p:spPr bwMode="auto">
          <a:xfrm>
            <a:off x="2752725" y="3224213"/>
            <a:ext cx="13525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is</a:t>
            </a:r>
          </a:p>
        </p:txBody>
      </p:sp>
      <p:sp>
        <p:nvSpPr>
          <p:cNvPr id="121861" name="Text Box 5"/>
          <p:cNvSpPr txBox="1">
            <a:spLocks noChangeArrowheads="1"/>
          </p:cNvSpPr>
          <p:nvPr/>
        </p:nvSpPr>
        <p:spPr bwMode="auto">
          <a:xfrm>
            <a:off x="1525588" y="620713"/>
            <a:ext cx="3803650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G10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AutoShape 2"/>
          <p:cNvSpPr>
            <a:spLocks noChangeArrowheads="1"/>
          </p:cNvSpPr>
          <p:nvPr/>
        </p:nvSpPr>
        <p:spPr bwMode="auto">
          <a:xfrm>
            <a:off x="971550" y="514350"/>
            <a:ext cx="4743450" cy="2476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883" name="Text Box 3"/>
          <p:cNvSpPr txBox="1">
            <a:spLocks noChangeArrowheads="1"/>
          </p:cNvSpPr>
          <p:nvPr/>
        </p:nvSpPr>
        <p:spPr bwMode="auto">
          <a:xfrm>
            <a:off x="2755900" y="5610225"/>
            <a:ext cx="1346200" cy="2378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0</a:t>
            </a:r>
          </a:p>
        </p:txBody>
      </p:sp>
      <p:sp>
        <p:nvSpPr>
          <p:cNvPr id="122884" name="Text Box 4"/>
          <p:cNvSpPr txBox="1">
            <a:spLocks noChangeArrowheads="1"/>
          </p:cNvSpPr>
          <p:nvPr/>
        </p:nvSpPr>
        <p:spPr bwMode="auto">
          <a:xfrm>
            <a:off x="2752725" y="3224213"/>
            <a:ext cx="13525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is</a:t>
            </a:r>
          </a:p>
        </p:txBody>
      </p:sp>
      <p:sp>
        <p:nvSpPr>
          <p:cNvPr id="122885" name="Text Box 5"/>
          <p:cNvSpPr txBox="1">
            <a:spLocks noChangeArrowheads="1"/>
          </p:cNvSpPr>
          <p:nvPr/>
        </p:nvSpPr>
        <p:spPr bwMode="auto">
          <a:xfrm>
            <a:off x="1525588" y="620713"/>
            <a:ext cx="3803650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G11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AutoShape 2"/>
          <p:cNvSpPr>
            <a:spLocks noChangeArrowheads="1"/>
          </p:cNvSpPr>
          <p:nvPr/>
        </p:nvSpPr>
        <p:spPr bwMode="auto">
          <a:xfrm>
            <a:off x="971550" y="514350"/>
            <a:ext cx="4743450" cy="2476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907" name="Text Box 3"/>
          <p:cNvSpPr txBox="1">
            <a:spLocks noChangeArrowheads="1"/>
          </p:cNvSpPr>
          <p:nvPr/>
        </p:nvSpPr>
        <p:spPr bwMode="auto">
          <a:xfrm>
            <a:off x="2755900" y="5610225"/>
            <a:ext cx="1346200" cy="2378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1</a:t>
            </a:r>
          </a:p>
        </p:txBody>
      </p:sp>
      <p:sp>
        <p:nvSpPr>
          <p:cNvPr id="123908" name="Text Box 4"/>
          <p:cNvSpPr txBox="1">
            <a:spLocks noChangeArrowheads="1"/>
          </p:cNvSpPr>
          <p:nvPr/>
        </p:nvSpPr>
        <p:spPr bwMode="auto">
          <a:xfrm>
            <a:off x="2752725" y="3224213"/>
            <a:ext cx="13525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is</a:t>
            </a:r>
          </a:p>
        </p:txBody>
      </p:sp>
      <p:sp>
        <p:nvSpPr>
          <p:cNvPr id="123909" name="Text Box 5"/>
          <p:cNvSpPr txBox="1">
            <a:spLocks noChangeArrowheads="1"/>
          </p:cNvSpPr>
          <p:nvPr/>
        </p:nvSpPr>
        <p:spPr bwMode="auto">
          <a:xfrm>
            <a:off x="1525588" y="620713"/>
            <a:ext cx="3803650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G11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AutoShape 2"/>
          <p:cNvSpPr>
            <a:spLocks noChangeArrowheads="1"/>
          </p:cNvSpPr>
          <p:nvPr/>
        </p:nvSpPr>
        <p:spPr bwMode="auto">
          <a:xfrm>
            <a:off x="971550" y="514350"/>
            <a:ext cx="4743450" cy="2476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24931" name="Text Box 3"/>
          <p:cNvSpPr txBox="1">
            <a:spLocks noChangeArrowheads="1"/>
          </p:cNvSpPr>
          <p:nvPr/>
        </p:nvSpPr>
        <p:spPr bwMode="auto">
          <a:xfrm>
            <a:off x="2755900" y="5610225"/>
            <a:ext cx="1346200" cy="2378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0</a:t>
            </a:r>
          </a:p>
        </p:txBody>
      </p:sp>
      <p:sp>
        <p:nvSpPr>
          <p:cNvPr id="124932" name="Text Box 4"/>
          <p:cNvSpPr txBox="1">
            <a:spLocks noChangeArrowheads="1"/>
          </p:cNvSpPr>
          <p:nvPr/>
        </p:nvSpPr>
        <p:spPr bwMode="auto">
          <a:xfrm>
            <a:off x="2752725" y="3224213"/>
            <a:ext cx="13525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is</a:t>
            </a:r>
          </a:p>
        </p:txBody>
      </p:sp>
      <p:sp>
        <p:nvSpPr>
          <p:cNvPr id="124933" name="Text Box 5"/>
          <p:cNvSpPr txBox="1">
            <a:spLocks noChangeArrowheads="1"/>
          </p:cNvSpPr>
          <p:nvPr/>
        </p:nvSpPr>
        <p:spPr bwMode="auto">
          <a:xfrm>
            <a:off x="1525588" y="620713"/>
            <a:ext cx="3803650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G12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AutoShape 2"/>
          <p:cNvSpPr>
            <a:spLocks noChangeArrowheads="1"/>
          </p:cNvSpPr>
          <p:nvPr/>
        </p:nvSpPr>
        <p:spPr bwMode="auto">
          <a:xfrm>
            <a:off x="971550" y="514350"/>
            <a:ext cx="4743450" cy="2476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25955" name="Text Box 3"/>
          <p:cNvSpPr txBox="1">
            <a:spLocks noChangeArrowheads="1"/>
          </p:cNvSpPr>
          <p:nvPr/>
        </p:nvSpPr>
        <p:spPr bwMode="auto">
          <a:xfrm>
            <a:off x="2755900" y="5610225"/>
            <a:ext cx="1346200" cy="2378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1</a:t>
            </a:r>
          </a:p>
        </p:txBody>
      </p:sp>
      <p:sp>
        <p:nvSpPr>
          <p:cNvPr id="125956" name="Text Box 4"/>
          <p:cNvSpPr txBox="1">
            <a:spLocks noChangeArrowheads="1"/>
          </p:cNvSpPr>
          <p:nvPr/>
        </p:nvSpPr>
        <p:spPr bwMode="auto">
          <a:xfrm>
            <a:off x="2752725" y="3224213"/>
            <a:ext cx="13525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is</a:t>
            </a:r>
          </a:p>
        </p:txBody>
      </p:sp>
      <p:sp>
        <p:nvSpPr>
          <p:cNvPr id="125957" name="Text Box 5"/>
          <p:cNvSpPr txBox="1">
            <a:spLocks noChangeArrowheads="1"/>
          </p:cNvSpPr>
          <p:nvPr/>
        </p:nvSpPr>
        <p:spPr bwMode="auto">
          <a:xfrm>
            <a:off x="1525588" y="620713"/>
            <a:ext cx="3803650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G12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AutoShape 2"/>
          <p:cNvSpPr>
            <a:spLocks noChangeArrowheads="1"/>
          </p:cNvSpPr>
          <p:nvPr/>
        </p:nvSpPr>
        <p:spPr bwMode="auto">
          <a:xfrm>
            <a:off x="971550" y="514350"/>
            <a:ext cx="4743450" cy="2476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26979" name="Text Box 3"/>
          <p:cNvSpPr txBox="1">
            <a:spLocks noChangeArrowheads="1"/>
          </p:cNvSpPr>
          <p:nvPr/>
        </p:nvSpPr>
        <p:spPr bwMode="auto">
          <a:xfrm>
            <a:off x="2755900" y="5610225"/>
            <a:ext cx="1346200" cy="2378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0</a:t>
            </a:r>
          </a:p>
        </p:txBody>
      </p:sp>
      <p:sp>
        <p:nvSpPr>
          <p:cNvPr id="126980" name="Text Box 4"/>
          <p:cNvSpPr txBox="1">
            <a:spLocks noChangeArrowheads="1"/>
          </p:cNvSpPr>
          <p:nvPr/>
        </p:nvSpPr>
        <p:spPr bwMode="auto">
          <a:xfrm>
            <a:off x="2752725" y="3224213"/>
            <a:ext cx="13525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is</a:t>
            </a:r>
          </a:p>
        </p:txBody>
      </p:sp>
      <p:sp>
        <p:nvSpPr>
          <p:cNvPr id="126981" name="Text Box 5"/>
          <p:cNvSpPr txBox="1">
            <a:spLocks noChangeArrowheads="1"/>
          </p:cNvSpPr>
          <p:nvPr/>
        </p:nvSpPr>
        <p:spPr bwMode="auto">
          <a:xfrm>
            <a:off x="1525588" y="620713"/>
            <a:ext cx="3803650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G13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AutoShape 2"/>
          <p:cNvSpPr>
            <a:spLocks noChangeArrowheads="1"/>
          </p:cNvSpPr>
          <p:nvPr/>
        </p:nvSpPr>
        <p:spPr bwMode="auto">
          <a:xfrm>
            <a:off x="971550" y="514350"/>
            <a:ext cx="4743450" cy="2476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28003" name="Text Box 3"/>
          <p:cNvSpPr txBox="1">
            <a:spLocks noChangeArrowheads="1"/>
          </p:cNvSpPr>
          <p:nvPr/>
        </p:nvSpPr>
        <p:spPr bwMode="auto">
          <a:xfrm>
            <a:off x="2755900" y="5610225"/>
            <a:ext cx="1346200" cy="2378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1</a:t>
            </a:r>
          </a:p>
        </p:txBody>
      </p:sp>
      <p:sp>
        <p:nvSpPr>
          <p:cNvPr id="128004" name="Text Box 4"/>
          <p:cNvSpPr txBox="1">
            <a:spLocks noChangeArrowheads="1"/>
          </p:cNvSpPr>
          <p:nvPr/>
        </p:nvSpPr>
        <p:spPr bwMode="auto">
          <a:xfrm>
            <a:off x="2752725" y="3224213"/>
            <a:ext cx="13525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is</a:t>
            </a:r>
          </a:p>
        </p:txBody>
      </p:sp>
      <p:sp>
        <p:nvSpPr>
          <p:cNvPr id="128005" name="Text Box 5"/>
          <p:cNvSpPr txBox="1">
            <a:spLocks noChangeArrowheads="1"/>
          </p:cNvSpPr>
          <p:nvPr/>
        </p:nvSpPr>
        <p:spPr bwMode="auto">
          <a:xfrm>
            <a:off x="1525588" y="620713"/>
            <a:ext cx="3803650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G13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AutoShape 2"/>
          <p:cNvSpPr>
            <a:spLocks noChangeArrowheads="1"/>
          </p:cNvSpPr>
          <p:nvPr/>
        </p:nvSpPr>
        <p:spPr bwMode="auto">
          <a:xfrm>
            <a:off x="971550" y="514350"/>
            <a:ext cx="4743450" cy="2476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29027" name="Text Box 3"/>
          <p:cNvSpPr txBox="1">
            <a:spLocks noChangeArrowheads="1"/>
          </p:cNvSpPr>
          <p:nvPr/>
        </p:nvSpPr>
        <p:spPr bwMode="auto">
          <a:xfrm>
            <a:off x="2755900" y="5610225"/>
            <a:ext cx="1346200" cy="2378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0</a:t>
            </a:r>
          </a:p>
        </p:txBody>
      </p:sp>
      <p:sp>
        <p:nvSpPr>
          <p:cNvPr id="129028" name="Text Box 4"/>
          <p:cNvSpPr txBox="1">
            <a:spLocks noChangeArrowheads="1"/>
          </p:cNvSpPr>
          <p:nvPr/>
        </p:nvSpPr>
        <p:spPr bwMode="auto">
          <a:xfrm>
            <a:off x="2752725" y="3224213"/>
            <a:ext cx="13525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is</a:t>
            </a:r>
          </a:p>
        </p:txBody>
      </p:sp>
      <p:sp>
        <p:nvSpPr>
          <p:cNvPr id="129029" name="Text Box 5"/>
          <p:cNvSpPr txBox="1">
            <a:spLocks noChangeArrowheads="1"/>
          </p:cNvSpPr>
          <p:nvPr/>
        </p:nvSpPr>
        <p:spPr bwMode="auto">
          <a:xfrm>
            <a:off x="1525588" y="620713"/>
            <a:ext cx="3803650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G14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Text Box 2"/>
          <p:cNvSpPr txBox="1">
            <a:spLocks noChangeArrowheads="1"/>
          </p:cNvSpPr>
          <p:nvPr/>
        </p:nvSpPr>
        <p:spPr bwMode="auto">
          <a:xfrm>
            <a:off x="152400" y="7402513"/>
            <a:ext cx="6384925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200" b="1"/>
              <a:t>Output is </a:t>
            </a:r>
            <a:r>
              <a:rPr lang="en-US" sz="8200" b="1">
                <a:latin typeface="Comic Sans MS" pitchFamily="66" charset="0"/>
              </a:rPr>
              <a:t>G5</a:t>
            </a:r>
          </a:p>
        </p:txBody>
      </p:sp>
      <p:graphicFrame>
        <p:nvGraphicFramePr>
          <p:cNvPr id="137219" name="Group 3"/>
          <p:cNvGraphicFramePr>
            <a:graphicFrameLocks noGrp="1"/>
          </p:cNvGraphicFramePr>
          <p:nvPr/>
        </p:nvGraphicFramePr>
        <p:xfrm>
          <a:off x="1836738" y="3201988"/>
          <a:ext cx="3327718" cy="2590800"/>
        </p:xfrm>
        <a:graphic>
          <a:graphicData uri="http://schemas.openxmlformats.org/drawingml/2006/table">
            <a:tbl>
              <a:tblPr/>
              <a:tblGrid>
                <a:gridCol w="1003300"/>
                <a:gridCol w="1000125"/>
                <a:gridCol w="208280"/>
                <a:gridCol w="1116013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7251" name="Text Box 35"/>
          <p:cNvSpPr txBox="1">
            <a:spLocks noChangeArrowheads="1"/>
          </p:cNvSpPr>
          <p:nvPr/>
        </p:nvSpPr>
        <p:spPr bwMode="auto">
          <a:xfrm>
            <a:off x="361950" y="296863"/>
            <a:ext cx="6148388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200" b="1"/>
              <a:t>Input is </a:t>
            </a:r>
            <a:r>
              <a:rPr lang="en-US" sz="8200" b="1">
                <a:latin typeface="Comic Sans MS" pitchFamily="66" charset="0"/>
              </a:rPr>
              <a:t>C</a:t>
            </a:r>
            <a:r>
              <a:rPr lang="en-US" sz="8200" b="1"/>
              <a:t>, </a:t>
            </a:r>
            <a:r>
              <a:rPr lang="en-US" sz="8200" b="1">
                <a:latin typeface="Comic Sans MS" pitchFamily="66" charset="0"/>
              </a:rPr>
              <a:t>D</a:t>
            </a:r>
          </a:p>
        </p:txBody>
      </p:sp>
      <p:sp>
        <p:nvSpPr>
          <p:cNvPr id="137252" name="Line 36"/>
          <p:cNvSpPr>
            <a:spLocks noChangeShapeType="1"/>
          </p:cNvSpPr>
          <p:nvPr/>
        </p:nvSpPr>
        <p:spPr bwMode="auto">
          <a:xfrm>
            <a:off x="1841500" y="3721100"/>
            <a:ext cx="32861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7253" name="AutoShape 37"/>
          <p:cNvSpPr>
            <a:spLocks noChangeArrowheads="1"/>
          </p:cNvSpPr>
          <p:nvPr/>
        </p:nvSpPr>
        <p:spPr bwMode="auto">
          <a:xfrm rot="5400000">
            <a:off x="2228850" y="17335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7254" name="Freeform 38"/>
          <p:cNvSpPr>
            <a:spLocks/>
          </p:cNvSpPr>
          <p:nvPr/>
        </p:nvSpPr>
        <p:spPr bwMode="auto">
          <a:xfrm>
            <a:off x="1847850" y="2814638"/>
            <a:ext cx="20002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7255" name="AutoShape 39"/>
          <p:cNvSpPr>
            <a:spLocks noChangeArrowheads="1"/>
          </p:cNvSpPr>
          <p:nvPr/>
        </p:nvSpPr>
        <p:spPr bwMode="auto">
          <a:xfrm rot="5400000">
            <a:off x="3981450" y="64579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7256" name="Freeform 40"/>
          <p:cNvSpPr>
            <a:spLocks/>
          </p:cNvSpPr>
          <p:nvPr/>
        </p:nvSpPr>
        <p:spPr bwMode="auto">
          <a:xfrm flipV="1">
            <a:off x="4019550" y="5905500"/>
            <a:ext cx="10858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7257" name="Text Box 41"/>
          <p:cNvSpPr txBox="1">
            <a:spLocks noChangeArrowheads="1"/>
          </p:cNvSpPr>
          <p:nvPr/>
        </p:nvSpPr>
        <p:spPr bwMode="auto">
          <a:xfrm>
            <a:off x="860425" y="5994400"/>
            <a:ext cx="2800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Truth Table for ‘C XOR D’</a:t>
            </a:r>
          </a:p>
        </p:txBody>
      </p:sp>
      <p:sp>
        <p:nvSpPr>
          <p:cNvPr id="137258" name="Line 42"/>
          <p:cNvSpPr>
            <a:spLocks noChangeShapeType="1"/>
          </p:cNvSpPr>
          <p:nvPr/>
        </p:nvSpPr>
        <p:spPr bwMode="auto">
          <a:xfrm>
            <a:off x="5702300" y="400050"/>
            <a:ext cx="70485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7259" name="Line 43"/>
          <p:cNvSpPr>
            <a:spLocks noChangeShapeType="1"/>
          </p:cNvSpPr>
          <p:nvPr/>
        </p:nvSpPr>
        <p:spPr bwMode="auto">
          <a:xfrm>
            <a:off x="3343275" y="6024563"/>
            <a:ext cx="1714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7260" name="Line 44"/>
          <p:cNvSpPr>
            <a:spLocks noChangeShapeType="1"/>
          </p:cNvSpPr>
          <p:nvPr/>
        </p:nvSpPr>
        <p:spPr bwMode="auto">
          <a:xfrm>
            <a:off x="3209925" y="328295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AutoShape 2"/>
          <p:cNvSpPr>
            <a:spLocks noChangeArrowheads="1"/>
          </p:cNvSpPr>
          <p:nvPr/>
        </p:nvSpPr>
        <p:spPr bwMode="auto">
          <a:xfrm>
            <a:off x="971550" y="514350"/>
            <a:ext cx="4743450" cy="2476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0051" name="Text Box 3"/>
          <p:cNvSpPr txBox="1">
            <a:spLocks noChangeArrowheads="1"/>
          </p:cNvSpPr>
          <p:nvPr/>
        </p:nvSpPr>
        <p:spPr bwMode="auto">
          <a:xfrm>
            <a:off x="2755900" y="5610225"/>
            <a:ext cx="1346200" cy="2378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1</a:t>
            </a:r>
          </a:p>
        </p:txBody>
      </p:sp>
      <p:sp>
        <p:nvSpPr>
          <p:cNvPr id="130052" name="Text Box 4"/>
          <p:cNvSpPr txBox="1">
            <a:spLocks noChangeArrowheads="1"/>
          </p:cNvSpPr>
          <p:nvPr/>
        </p:nvSpPr>
        <p:spPr bwMode="auto">
          <a:xfrm>
            <a:off x="2752725" y="3224213"/>
            <a:ext cx="13525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is</a:t>
            </a:r>
          </a:p>
        </p:txBody>
      </p:sp>
      <p:sp>
        <p:nvSpPr>
          <p:cNvPr id="130053" name="Text Box 5"/>
          <p:cNvSpPr txBox="1">
            <a:spLocks noChangeArrowheads="1"/>
          </p:cNvSpPr>
          <p:nvPr/>
        </p:nvSpPr>
        <p:spPr bwMode="auto">
          <a:xfrm>
            <a:off x="1525588" y="620713"/>
            <a:ext cx="3803650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G14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AutoShape 2"/>
          <p:cNvSpPr>
            <a:spLocks noChangeArrowheads="1"/>
          </p:cNvSpPr>
          <p:nvPr/>
        </p:nvSpPr>
        <p:spPr bwMode="auto">
          <a:xfrm>
            <a:off x="971550" y="514350"/>
            <a:ext cx="4743450" cy="2476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1075" name="Text Box 3"/>
          <p:cNvSpPr txBox="1">
            <a:spLocks noChangeArrowheads="1"/>
          </p:cNvSpPr>
          <p:nvPr/>
        </p:nvSpPr>
        <p:spPr bwMode="auto">
          <a:xfrm>
            <a:off x="2755900" y="5610225"/>
            <a:ext cx="1346200" cy="2378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0</a:t>
            </a:r>
          </a:p>
        </p:txBody>
      </p:sp>
      <p:sp>
        <p:nvSpPr>
          <p:cNvPr id="131076" name="Text Box 4"/>
          <p:cNvSpPr txBox="1">
            <a:spLocks noChangeArrowheads="1"/>
          </p:cNvSpPr>
          <p:nvPr/>
        </p:nvSpPr>
        <p:spPr bwMode="auto">
          <a:xfrm>
            <a:off x="2752725" y="3224213"/>
            <a:ext cx="13525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is</a:t>
            </a:r>
          </a:p>
        </p:txBody>
      </p:sp>
      <p:sp>
        <p:nvSpPr>
          <p:cNvPr id="131077" name="Text Box 5"/>
          <p:cNvSpPr txBox="1">
            <a:spLocks noChangeArrowheads="1"/>
          </p:cNvSpPr>
          <p:nvPr/>
        </p:nvSpPr>
        <p:spPr bwMode="auto">
          <a:xfrm>
            <a:off x="1525588" y="620713"/>
            <a:ext cx="3803650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G15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AutoShape 2"/>
          <p:cNvSpPr>
            <a:spLocks noChangeArrowheads="1"/>
          </p:cNvSpPr>
          <p:nvPr/>
        </p:nvSpPr>
        <p:spPr bwMode="auto">
          <a:xfrm>
            <a:off x="971550" y="514350"/>
            <a:ext cx="4743450" cy="2476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2099" name="Text Box 3"/>
          <p:cNvSpPr txBox="1">
            <a:spLocks noChangeArrowheads="1"/>
          </p:cNvSpPr>
          <p:nvPr/>
        </p:nvSpPr>
        <p:spPr bwMode="auto">
          <a:xfrm>
            <a:off x="2755900" y="5610225"/>
            <a:ext cx="1346200" cy="2378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1</a:t>
            </a:r>
          </a:p>
        </p:txBody>
      </p:sp>
      <p:sp>
        <p:nvSpPr>
          <p:cNvPr id="132100" name="Text Box 4"/>
          <p:cNvSpPr txBox="1">
            <a:spLocks noChangeArrowheads="1"/>
          </p:cNvSpPr>
          <p:nvPr/>
        </p:nvSpPr>
        <p:spPr bwMode="auto">
          <a:xfrm>
            <a:off x="2752725" y="3224213"/>
            <a:ext cx="13525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is</a:t>
            </a:r>
          </a:p>
        </p:txBody>
      </p:sp>
      <p:sp>
        <p:nvSpPr>
          <p:cNvPr id="132101" name="Text Box 5"/>
          <p:cNvSpPr txBox="1">
            <a:spLocks noChangeArrowheads="1"/>
          </p:cNvSpPr>
          <p:nvPr/>
        </p:nvSpPr>
        <p:spPr bwMode="auto">
          <a:xfrm>
            <a:off x="1525588" y="620713"/>
            <a:ext cx="3803650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G15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4" name="AutoShape 6"/>
          <p:cNvSpPr>
            <a:spLocks noChangeArrowheads="1"/>
          </p:cNvSpPr>
          <p:nvPr/>
        </p:nvSpPr>
        <p:spPr bwMode="auto">
          <a:xfrm>
            <a:off x="1643063" y="514350"/>
            <a:ext cx="3533775" cy="188595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1" name="Text Box 3"/>
          <p:cNvSpPr txBox="1">
            <a:spLocks noChangeArrowheads="1"/>
          </p:cNvSpPr>
          <p:nvPr/>
        </p:nvSpPr>
        <p:spPr bwMode="auto">
          <a:xfrm>
            <a:off x="-1588" y="4867275"/>
            <a:ext cx="6858001" cy="3597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1500" b="1">
                <a:latin typeface="Comic Sans MS" pitchFamily="66" charset="0"/>
              </a:rPr>
              <a:t>Switch is</a:t>
            </a:r>
          </a:p>
          <a:p>
            <a:r>
              <a:rPr lang="en-US" sz="11500" b="1">
                <a:latin typeface="Comic Sans MS" pitchFamily="66" charset="0"/>
              </a:rPr>
              <a:t> OFF</a:t>
            </a:r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1743075" y="2462213"/>
            <a:ext cx="13525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is</a:t>
            </a:r>
          </a:p>
        </p:txBody>
      </p:sp>
      <p:sp>
        <p:nvSpPr>
          <p:cNvPr id="63493" name="Text Box 5"/>
          <p:cNvSpPr txBox="1">
            <a:spLocks noChangeArrowheads="1"/>
          </p:cNvSpPr>
          <p:nvPr/>
        </p:nvSpPr>
        <p:spPr bwMode="auto">
          <a:xfrm>
            <a:off x="2660650" y="-19050"/>
            <a:ext cx="1243013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0" b="1">
                <a:latin typeface="Comic Sans MS" pitchFamily="66" charset="0"/>
              </a:rPr>
              <a:t>a</a:t>
            </a:r>
          </a:p>
        </p:txBody>
      </p:sp>
      <p:sp>
        <p:nvSpPr>
          <p:cNvPr id="63495" name="Text Box 7"/>
          <p:cNvSpPr txBox="1">
            <a:spLocks noChangeArrowheads="1"/>
          </p:cNvSpPr>
          <p:nvPr/>
        </p:nvSpPr>
        <p:spPr bwMode="auto">
          <a:xfrm>
            <a:off x="3881438" y="2576513"/>
            <a:ext cx="1114425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0</a:t>
            </a:r>
          </a:p>
        </p:txBody>
      </p:sp>
      <p:pic>
        <p:nvPicPr>
          <p:cNvPr id="63502" name="Picture 14" descr="MCj0340308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1700" y="6675438"/>
            <a:ext cx="1090613" cy="1849437"/>
          </a:xfrm>
          <a:prstGeom prst="rect">
            <a:avLst/>
          </a:prstGeom>
          <a:noFill/>
        </p:spPr>
      </p:pic>
      <p:sp>
        <p:nvSpPr>
          <p:cNvPr id="63504" name="Line 16"/>
          <p:cNvSpPr>
            <a:spLocks noChangeShapeType="1"/>
          </p:cNvSpPr>
          <p:nvPr/>
        </p:nvSpPr>
        <p:spPr bwMode="auto">
          <a:xfrm>
            <a:off x="609600" y="8286750"/>
            <a:ext cx="31432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505" name="Line 17"/>
          <p:cNvSpPr>
            <a:spLocks noChangeShapeType="1"/>
          </p:cNvSpPr>
          <p:nvPr/>
        </p:nvSpPr>
        <p:spPr bwMode="auto">
          <a:xfrm>
            <a:off x="609600" y="8439150"/>
            <a:ext cx="31432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4" name="AutoShape 12"/>
          <p:cNvSpPr>
            <a:spLocks noChangeArrowheads="1"/>
          </p:cNvSpPr>
          <p:nvPr/>
        </p:nvSpPr>
        <p:spPr bwMode="auto">
          <a:xfrm>
            <a:off x="1643063" y="514350"/>
            <a:ext cx="3533775" cy="188595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5" name="Text Box 3"/>
          <p:cNvSpPr txBox="1">
            <a:spLocks noChangeArrowheads="1"/>
          </p:cNvSpPr>
          <p:nvPr/>
        </p:nvSpPr>
        <p:spPr bwMode="auto">
          <a:xfrm>
            <a:off x="-1588" y="4867275"/>
            <a:ext cx="6858001" cy="3597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1500" b="1">
                <a:latin typeface="Comic Sans MS" pitchFamily="66" charset="0"/>
              </a:rPr>
              <a:t>Switch is</a:t>
            </a:r>
          </a:p>
          <a:p>
            <a:r>
              <a:rPr lang="en-US" sz="11500" b="1">
                <a:latin typeface="Comic Sans MS" pitchFamily="66" charset="0"/>
              </a:rPr>
              <a:t> ON</a:t>
            </a:r>
          </a:p>
        </p:txBody>
      </p:sp>
      <p:sp>
        <p:nvSpPr>
          <p:cNvPr id="64516" name="Text Box 4"/>
          <p:cNvSpPr txBox="1">
            <a:spLocks noChangeArrowheads="1"/>
          </p:cNvSpPr>
          <p:nvPr/>
        </p:nvSpPr>
        <p:spPr bwMode="auto">
          <a:xfrm>
            <a:off x="1800225" y="2462213"/>
            <a:ext cx="13525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is</a:t>
            </a:r>
          </a:p>
        </p:txBody>
      </p:sp>
      <p:sp>
        <p:nvSpPr>
          <p:cNvPr id="64518" name="Text Box 6"/>
          <p:cNvSpPr txBox="1">
            <a:spLocks noChangeArrowheads="1"/>
          </p:cNvSpPr>
          <p:nvPr/>
        </p:nvSpPr>
        <p:spPr bwMode="auto">
          <a:xfrm>
            <a:off x="3938588" y="2576513"/>
            <a:ext cx="1114425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1</a:t>
            </a:r>
          </a:p>
        </p:txBody>
      </p:sp>
      <p:pic>
        <p:nvPicPr>
          <p:cNvPr id="64520" name="Picture 8" descr="MCHH00824_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49775" y="6592888"/>
            <a:ext cx="844550" cy="2130425"/>
          </a:xfrm>
          <a:prstGeom prst="rect">
            <a:avLst/>
          </a:prstGeom>
          <a:noFill/>
        </p:spPr>
      </p:pic>
      <p:sp>
        <p:nvSpPr>
          <p:cNvPr id="64521" name="Line 9"/>
          <p:cNvSpPr>
            <a:spLocks noChangeShapeType="1"/>
          </p:cNvSpPr>
          <p:nvPr/>
        </p:nvSpPr>
        <p:spPr bwMode="auto">
          <a:xfrm>
            <a:off x="609600" y="8286750"/>
            <a:ext cx="27241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523" name="Line 11"/>
          <p:cNvSpPr>
            <a:spLocks noChangeShapeType="1"/>
          </p:cNvSpPr>
          <p:nvPr/>
        </p:nvSpPr>
        <p:spPr bwMode="auto">
          <a:xfrm>
            <a:off x="609600" y="8420100"/>
            <a:ext cx="27241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525" name="Text Box 13"/>
          <p:cNvSpPr txBox="1">
            <a:spLocks noChangeArrowheads="1"/>
          </p:cNvSpPr>
          <p:nvPr/>
        </p:nvSpPr>
        <p:spPr bwMode="auto">
          <a:xfrm>
            <a:off x="2660650" y="-19050"/>
            <a:ext cx="1243013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0" b="1">
                <a:latin typeface="Comic Sans MS" pitchFamily="66" charset="0"/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AutoShape 2"/>
          <p:cNvSpPr>
            <a:spLocks noChangeArrowheads="1"/>
          </p:cNvSpPr>
          <p:nvPr/>
        </p:nvSpPr>
        <p:spPr bwMode="auto">
          <a:xfrm>
            <a:off x="1643063" y="514350"/>
            <a:ext cx="3533775" cy="188595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75" name="Text Box 3"/>
          <p:cNvSpPr txBox="1">
            <a:spLocks noChangeArrowheads="1"/>
          </p:cNvSpPr>
          <p:nvPr/>
        </p:nvSpPr>
        <p:spPr bwMode="auto">
          <a:xfrm>
            <a:off x="-1588" y="4867275"/>
            <a:ext cx="6858001" cy="3597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1500" b="1">
                <a:latin typeface="Comic Sans MS" pitchFamily="66" charset="0"/>
              </a:rPr>
              <a:t>Switch is</a:t>
            </a:r>
          </a:p>
          <a:p>
            <a:r>
              <a:rPr lang="en-US" sz="11500" b="1">
                <a:latin typeface="Comic Sans MS" pitchFamily="66" charset="0"/>
              </a:rPr>
              <a:t> OFF</a:t>
            </a:r>
          </a:p>
        </p:txBody>
      </p:sp>
      <p:sp>
        <p:nvSpPr>
          <p:cNvPr id="79876" name="Text Box 4"/>
          <p:cNvSpPr txBox="1">
            <a:spLocks noChangeArrowheads="1"/>
          </p:cNvSpPr>
          <p:nvPr/>
        </p:nvSpPr>
        <p:spPr bwMode="auto">
          <a:xfrm>
            <a:off x="1743075" y="2462213"/>
            <a:ext cx="13525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is</a:t>
            </a:r>
          </a:p>
        </p:txBody>
      </p:sp>
      <p:sp>
        <p:nvSpPr>
          <p:cNvPr id="79877" name="Text Box 5"/>
          <p:cNvSpPr txBox="1">
            <a:spLocks noChangeArrowheads="1"/>
          </p:cNvSpPr>
          <p:nvPr/>
        </p:nvSpPr>
        <p:spPr bwMode="auto">
          <a:xfrm>
            <a:off x="2660650" y="228600"/>
            <a:ext cx="1243013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0" b="1">
                <a:latin typeface="Comic Sans MS" pitchFamily="66" charset="0"/>
              </a:rPr>
              <a:t>b</a:t>
            </a:r>
          </a:p>
        </p:txBody>
      </p:sp>
      <p:sp>
        <p:nvSpPr>
          <p:cNvPr id="79878" name="Text Box 6"/>
          <p:cNvSpPr txBox="1">
            <a:spLocks noChangeArrowheads="1"/>
          </p:cNvSpPr>
          <p:nvPr/>
        </p:nvSpPr>
        <p:spPr bwMode="auto">
          <a:xfrm>
            <a:off x="3881438" y="2576513"/>
            <a:ext cx="1114425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0</a:t>
            </a:r>
          </a:p>
        </p:txBody>
      </p:sp>
      <p:pic>
        <p:nvPicPr>
          <p:cNvPr id="79879" name="Picture 7" descr="MCj0340308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1700" y="6675438"/>
            <a:ext cx="1090613" cy="1849437"/>
          </a:xfrm>
          <a:prstGeom prst="rect">
            <a:avLst/>
          </a:prstGeom>
          <a:noFill/>
        </p:spPr>
      </p:pic>
      <p:sp>
        <p:nvSpPr>
          <p:cNvPr id="79880" name="Line 8"/>
          <p:cNvSpPr>
            <a:spLocks noChangeShapeType="1"/>
          </p:cNvSpPr>
          <p:nvPr/>
        </p:nvSpPr>
        <p:spPr bwMode="auto">
          <a:xfrm>
            <a:off x="609600" y="8286750"/>
            <a:ext cx="31432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9881" name="Line 9"/>
          <p:cNvSpPr>
            <a:spLocks noChangeShapeType="1"/>
          </p:cNvSpPr>
          <p:nvPr/>
        </p:nvSpPr>
        <p:spPr bwMode="auto">
          <a:xfrm>
            <a:off x="609600" y="8439150"/>
            <a:ext cx="31432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AutoShape 2"/>
          <p:cNvSpPr>
            <a:spLocks noChangeArrowheads="1"/>
          </p:cNvSpPr>
          <p:nvPr/>
        </p:nvSpPr>
        <p:spPr bwMode="auto">
          <a:xfrm>
            <a:off x="1643063" y="514350"/>
            <a:ext cx="3533775" cy="188595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0899" name="Text Box 3"/>
          <p:cNvSpPr txBox="1">
            <a:spLocks noChangeArrowheads="1"/>
          </p:cNvSpPr>
          <p:nvPr/>
        </p:nvSpPr>
        <p:spPr bwMode="auto">
          <a:xfrm>
            <a:off x="-1588" y="4867275"/>
            <a:ext cx="6858001" cy="3597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1500" b="1">
                <a:latin typeface="Comic Sans MS" pitchFamily="66" charset="0"/>
              </a:rPr>
              <a:t>Switch is</a:t>
            </a:r>
          </a:p>
          <a:p>
            <a:r>
              <a:rPr lang="en-US" sz="11500" b="1">
                <a:latin typeface="Comic Sans MS" pitchFamily="66" charset="0"/>
              </a:rPr>
              <a:t> ON</a:t>
            </a:r>
          </a:p>
        </p:txBody>
      </p:sp>
      <p:sp>
        <p:nvSpPr>
          <p:cNvPr id="80900" name="Text Box 4"/>
          <p:cNvSpPr txBox="1">
            <a:spLocks noChangeArrowheads="1"/>
          </p:cNvSpPr>
          <p:nvPr/>
        </p:nvSpPr>
        <p:spPr bwMode="auto">
          <a:xfrm>
            <a:off x="1800225" y="2462213"/>
            <a:ext cx="13525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is</a:t>
            </a:r>
          </a:p>
        </p:txBody>
      </p:sp>
      <p:sp>
        <p:nvSpPr>
          <p:cNvPr id="80901" name="Text Box 5"/>
          <p:cNvSpPr txBox="1">
            <a:spLocks noChangeArrowheads="1"/>
          </p:cNvSpPr>
          <p:nvPr/>
        </p:nvSpPr>
        <p:spPr bwMode="auto">
          <a:xfrm>
            <a:off x="3938588" y="2576513"/>
            <a:ext cx="1114425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1</a:t>
            </a:r>
          </a:p>
        </p:txBody>
      </p:sp>
      <p:pic>
        <p:nvPicPr>
          <p:cNvPr id="80902" name="Picture 6" descr="MCHH00824_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49775" y="6592888"/>
            <a:ext cx="844550" cy="2130425"/>
          </a:xfrm>
          <a:prstGeom prst="rect">
            <a:avLst/>
          </a:prstGeom>
          <a:noFill/>
        </p:spPr>
      </p:pic>
      <p:sp>
        <p:nvSpPr>
          <p:cNvPr id="80903" name="Line 7"/>
          <p:cNvSpPr>
            <a:spLocks noChangeShapeType="1"/>
          </p:cNvSpPr>
          <p:nvPr/>
        </p:nvSpPr>
        <p:spPr bwMode="auto">
          <a:xfrm>
            <a:off x="609600" y="8286750"/>
            <a:ext cx="27241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04" name="Line 8"/>
          <p:cNvSpPr>
            <a:spLocks noChangeShapeType="1"/>
          </p:cNvSpPr>
          <p:nvPr/>
        </p:nvSpPr>
        <p:spPr bwMode="auto">
          <a:xfrm>
            <a:off x="609600" y="8420100"/>
            <a:ext cx="27241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06" name="Text Box 10"/>
          <p:cNvSpPr txBox="1">
            <a:spLocks noChangeArrowheads="1"/>
          </p:cNvSpPr>
          <p:nvPr/>
        </p:nvSpPr>
        <p:spPr bwMode="auto">
          <a:xfrm>
            <a:off x="2660650" y="228600"/>
            <a:ext cx="1243013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0" b="1">
                <a:latin typeface="Comic Sans MS" pitchFamily="66" charset="0"/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AutoShape 2"/>
          <p:cNvSpPr>
            <a:spLocks noChangeArrowheads="1"/>
          </p:cNvSpPr>
          <p:nvPr/>
        </p:nvSpPr>
        <p:spPr bwMode="auto">
          <a:xfrm>
            <a:off x="1643063" y="514350"/>
            <a:ext cx="3533775" cy="188595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23" name="Text Box 3"/>
          <p:cNvSpPr txBox="1">
            <a:spLocks noChangeArrowheads="1"/>
          </p:cNvSpPr>
          <p:nvPr/>
        </p:nvSpPr>
        <p:spPr bwMode="auto">
          <a:xfrm>
            <a:off x="-1588" y="4867275"/>
            <a:ext cx="6858001" cy="3597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1500" b="1">
                <a:latin typeface="Comic Sans MS" pitchFamily="66" charset="0"/>
              </a:rPr>
              <a:t>Switch is</a:t>
            </a:r>
          </a:p>
          <a:p>
            <a:r>
              <a:rPr lang="en-US" sz="11500" b="1">
                <a:latin typeface="Comic Sans MS" pitchFamily="66" charset="0"/>
              </a:rPr>
              <a:t> OFF</a:t>
            </a:r>
          </a:p>
        </p:txBody>
      </p:sp>
      <p:sp>
        <p:nvSpPr>
          <p:cNvPr id="81924" name="Text Box 4"/>
          <p:cNvSpPr txBox="1">
            <a:spLocks noChangeArrowheads="1"/>
          </p:cNvSpPr>
          <p:nvPr/>
        </p:nvSpPr>
        <p:spPr bwMode="auto">
          <a:xfrm>
            <a:off x="1743075" y="2462213"/>
            <a:ext cx="13525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is</a:t>
            </a:r>
          </a:p>
        </p:txBody>
      </p:sp>
      <p:sp>
        <p:nvSpPr>
          <p:cNvPr id="81925" name="Text Box 5"/>
          <p:cNvSpPr txBox="1">
            <a:spLocks noChangeArrowheads="1"/>
          </p:cNvSpPr>
          <p:nvPr/>
        </p:nvSpPr>
        <p:spPr bwMode="auto">
          <a:xfrm>
            <a:off x="2660650" y="-19050"/>
            <a:ext cx="1243013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0" b="1">
                <a:latin typeface="Comic Sans MS" pitchFamily="66" charset="0"/>
              </a:rPr>
              <a:t>c</a:t>
            </a:r>
          </a:p>
        </p:txBody>
      </p:sp>
      <p:sp>
        <p:nvSpPr>
          <p:cNvPr id="81926" name="Text Box 6"/>
          <p:cNvSpPr txBox="1">
            <a:spLocks noChangeArrowheads="1"/>
          </p:cNvSpPr>
          <p:nvPr/>
        </p:nvSpPr>
        <p:spPr bwMode="auto">
          <a:xfrm>
            <a:off x="3881438" y="2576513"/>
            <a:ext cx="1114425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0</a:t>
            </a:r>
          </a:p>
        </p:txBody>
      </p:sp>
      <p:pic>
        <p:nvPicPr>
          <p:cNvPr id="81927" name="Picture 7" descr="MCj0340308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1700" y="6675438"/>
            <a:ext cx="1090613" cy="1849437"/>
          </a:xfrm>
          <a:prstGeom prst="rect">
            <a:avLst/>
          </a:prstGeom>
          <a:noFill/>
        </p:spPr>
      </p:pic>
      <p:sp>
        <p:nvSpPr>
          <p:cNvPr id="81928" name="Line 8"/>
          <p:cNvSpPr>
            <a:spLocks noChangeShapeType="1"/>
          </p:cNvSpPr>
          <p:nvPr/>
        </p:nvSpPr>
        <p:spPr bwMode="auto">
          <a:xfrm>
            <a:off x="609600" y="8286750"/>
            <a:ext cx="31432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929" name="Line 9"/>
          <p:cNvSpPr>
            <a:spLocks noChangeShapeType="1"/>
          </p:cNvSpPr>
          <p:nvPr/>
        </p:nvSpPr>
        <p:spPr bwMode="auto">
          <a:xfrm>
            <a:off x="609600" y="8439150"/>
            <a:ext cx="31432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AutoShape 2"/>
          <p:cNvSpPr>
            <a:spLocks noChangeArrowheads="1"/>
          </p:cNvSpPr>
          <p:nvPr/>
        </p:nvSpPr>
        <p:spPr bwMode="auto">
          <a:xfrm>
            <a:off x="1643063" y="514350"/>
            <a:ext cx="3533775" cy="188595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47" name="Text Box 3"/>
          <p:cNvSpPr txBox="1">
            <a:spLocks noChangeArrowheads="1"/>
          </p:cNvSpPr>
          <p:nvPr/>
        </p:nvSpPr>
        <p:spPr bwMode="auto">
          <a:xfrm>
            <a:off x="-1588" y="4867275"/>
            <a:ext cx="6858001" cy="3597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1500" b="1">
                <a:latin typeface="Comic Sans MS" pitchFamily="66" charset="0"/>
              </a:rPr>
              <a:t>Switch is</a:t>
            </a:r>
          </a:p>
          <a:p>
            <a:r>
              <a:rPr lang="en-US" sz="11500" b="1">
                <a:latin typeface="Comic Sans MS" pitchFamily="66" charset="0"/>
              </a:rPr>
              <a:t> ON</a:t>
            </a:r>
          </a:p>
        </p:txBody>
      </p:sp>
      <p:sp>
        <p:nvSpPr>
          <p:cNvPr id="82948" name="Text Box 4"/>
          <p:cNvSpPr txBox="1">
            <a:spLocks noChangeArrowheads="1"/>
          </p:cNvSpPr>
          <p:nvPr/>
        </p:nvSpPr>
        <p:spPr bwMode="auto">
          <a:xfrm>
            <a:off x="1800225" y="2462213"/>
            <a:ext cx="13525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is</a:t>
            </a:r>
          </a:p>
        </p:txBody>
      </p:sp>
      <p:sp>
        <p:nvSpPr>
          <p:cNvPr id="82949" name="Text Box 5"/>
          <p:cNvSpPr txBox="1">
            <a:spLocks noChangeArrowheads="1"/>
          </p:cNvSpPr>
          <p:nvPr/>
        </p:nvSpPr>
        <p:spPr bwMode="auto">
          <a:xfrm>
            <a:off x="3938588" y="2576513"/>
            <a:ext cx="1114425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1</a:t>
            </a:r>
          </a:p>
        </p:txBody>
      </p:sp>
      <p:pic>
        <p:nvPicPr>
          <p:cNvPr id="82950" name="Picture 6" descr="MCHH00824_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49775" y="6592888"/>
            <a:ext cx="844550" cy="2130425"/>
          </a:xfrm>
          <a:prstGeom prst="rect">
            <a:avLst/>
          </a:prstGeom>
          <a:noFill/>
        </p:spPr>
      </p:pic>
      <p:sp>
        <p:nvSpPr>
          <p:cNvPr id="82951" name="Line 7"/>
          <p:cNvSpPr>
            <a:spLocks noChangeShapeType="1"/>
          </p:cNvSpPr>
          <p:nvPr/>
        </p:nvSpPr>
        <p:spPr bwMode="auto">
          <a:xfrm>
            <a:off x="609600" y="8286750"/>
            <a:ext cx="27241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952" name="Line 8"/>
          <p:cNvSpPr>
            <a:spLocks noChangeShapeType="1"/>
          </p:cNvSpPr>
          <p:nvPr/>
        </p:nvSpPr>
        <p:spPr bwMode="auto">
          <a:xfrm>
            <a:off x="609600" y="8420100"/>
            <a:ext cx="27241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953" name="Text Box 9"/>
          <p:cNvSpPr txBox="1">
            <a:spLocks noChangeArrowheads="1"/>
          </p:cNvSpPr>
          <p:nvPr/>
        </p:nvSpPr>
        <p:spPr bwMode="auto">
          <a:xfrm>
            <a:off x="2660650" y="-19050"/>
            <a:ext cx="1243013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0" b="1">
                <a:latin typeface="Comic Sans MS" pitchFamily="66" charset="0"/>
              </a:rPr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AutoShape 2"/>
          <p:cNvSpPr>
            <a:spLocks noChangeArrowheads="1"/>
          </p:cNvSpPr>
          <p:nvPr/>
        </p:nvSpPr>
        <p:spPr bwMode="auto">
          <a:xfrm>
            <a:off x="1643063" y="514350"/>
            <a:ext cx="3533775" cy="188595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3971" name="Text Box 3"/>
          <p:cNvSpPr txBox="1">
            <a:spLocks noChangeArrowheads="1"/>
          </p:cNvSpPr>
          <p:nvPr/>
        </p:nvSpPr>
        <p:spPr bwMode="auto">
          <a:xfrm>
            <a:off x="-1588" y="4867275"/>
            <a:ext cx="6858001" cy="3597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1500" b="1">
                <a:latin typeface="Comic Sans MS" pitchFamily="66" charset="0"/>
              </a:rPr>
              <a:t>Switch is</a:t>
            </a:r>
          </a:p>
          <a:p>
            <a:r>
              <a:rPr lang="en-US" sz="11500" b="1">
                <a:latin typeface="Comic Sans MS" pitchFamily="66" charset="0"/>
              </a:rPr>
              <a:t> OFF</a:t>
            </a:r>
          </a:p>
        </p:txBody>
      </p:sp>
      <p:sp>
        <p:nvSpPr>
          <p:cNvPr id="83972" name="Text Box 4"/>
          <p:cNvSpPr txBox="1">
            <a:spLocks noChangeArrowheads="1"/>
          </p:cNvSpPr>
          <p:nvPr/>
        </p:nvSpPr>
        <p:spPr bwMode="auto">
          <a:xfrm>
            <a:off x="1743075" y="2462213"/>
            <a:ext cx="13525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is</a:t>
            </a:r>
          </a:p>
        </p:txBody>
      </p:sp>
      <p:sp>
        <p:nvSpPr>
          <p:cNvPr id="83974" name="Text Box 6"/>
          <p:cNvSpPr txBox="1">
            <a:spLocks noChangeArrowheads="1"/>
          </p:cNvSpPr>
          <p:nvPr/>
        </p:nvSpPr>
        <p:spPr bwMode="auto">
          <a:xfrm>
            <a:off x="3881438" y="2576513"/>
            <a:ext cx="1114425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0</a:t>
            </a:r>
          </a:p>
        </p:txBody>
      </p:sp>
      <p:pic>
        <p:nvPicPr>
          <p:cNvPr id="83975" name="Picture 7" descr="MCj0340308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1700" y="6675438"/>
            <a:ext cx="1090613" cy="1849437"/>
          </a:xfrm>
          <a:prstGeom prst="rect">
            <a:avLst/>
          </a:prstGeom>
          <a:noFill/>
        </p:spPr>
      </p:pic>
      <p:sp>
        <p:nvSpPr>
          <p:cNvPr id="83976" name="Line 8"/>
          <p:cNvSpPr>
            <a:spLocks noChangeShapeType="1"/>
          </p:cNvSpPr>
          <p:nvPr/>
        </p:nvSpPr>
        <p:spPr bwMode="auto">
          <a:xfrm>
            <a:off x="609600" y="8286750"/>
            <a:ext cx="31432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3977" name="Line 9"/>
          <p:cNvSpPr>
            <a:spLocks noChangeShapeType="1"/>
          </p:cNvSpPr>
          <p:nvPr/>
        </p:nvSpPr>
        <p:spPr bwMode="auto">
          <a:xfrm>
            <a:off x="609600" y="8439150"/>
            <a:ext cx="31432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3978" name="Text Box 10"/>
          <p:cNvSpPr txBox="1">
            <a:spLocks noChangeArrowheads="1"/>
          </p:cNvSpPr>
          <p:nvPr/>
        </p:nvSpPr>
        <p:spPr bwMode="auto">
          <a:xfrm>
            <a:off x="2660650" y="228600"/>
            <a:ext cx="1243013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0" b="1">
                <a:latin typeface="Comic Sans MS" pitchFamily="66" charset="0"/>
              </a:rPr>
              <a:t>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Text Box 2"/>
          <p:cNvSpPr txBox="1">
            <a:spLocks noChangeArrowheads="1"/>
          </p:cNvSpPr>
          <p:nvPr/>
        </p:nvSpPr>
        <p:spPr bwMode="auto">
          <a:xfrm>
            <a:off x="152400" y="7402513"/>
            <a:ext cx="6384925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200" b="1"/>
              <a:t>Output is </a:t>
            </a:r>
            <a:r>
              <a:rPr lang="en-US" sz="8200" b="1">
                <a:latin typeface="Comic Sans MS" pitchFamily="66" charset="0"/>
              </a:rPr>
              <a:t>G6</a:t>
            </a:r>
          </a:p>
        </p:txBody>
      </p:sp>
      <p:graphicFrame>
        <p:nvGraphicFramePr>
          <p:cNvPr id="138243" name="Group 3"/>
          <p:cNvGraphicFramePr>
            <a:graphicFrameLocks noGrp="1"/>
          </p:cNvGraphicFramePr>
          <p:nvPr/>
        </p:nvGraphicFramePr>
        <p:xfrm>
          <a:off x="1836738" y="3201988"/>
          <a:ext cx="3327718" cy="2590800"/>
        </p:xfrm>
        <a:graphic>
          <a:graphicData uri="http://schemas.openxmlformats.org/drawingml/2006/table">
            <a:tbl>
              <a:tblPr/>
              <a:tblGrid>
                <a:gridCol w="1003300"/>
                <a:gridCol w="1000125"/>
                <a:gridCol w="208280"/>
                <a:gridCol w="1116013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8275" name="Text Box 35"/>
          <p:cNvSpPr txBox="1">
            <a:spLocks noChangeArrowheads="1"/>
          </p:cNvSpPr>
          <p:nvPr/>
        </p:nvSpPr>
        <p:spPr bwMode="auto">
          <a:xfrm>
            <a:off x="908050" y="5984875"/>
            <a:ext cx="2647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Truth Table for ‘C OR D’</a:t>
            </a:r>
          </a:p>
        </p:txBody>
      </p:sp>
      <p:sp>
        <p:nvSpPr>
          <p:cNvPr id="138276" name="Line 36"/>
          <p:cNvSpPr>
            <a:spLocks noChangeShapeType="1"/>
          </p:cNvSpPr>
          <p:nvPr/>
        </p:nvSpPr>
        <p:spPr bwMode="auto">
          <a:xfrm>
            <a:off x="2219325" y="328295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8277" name="Line 37"/>
          <p:cNvSpPr>
            <a:spLocks noChangeShapeType="1"/>
          </p:cNvSpPr>
          <p:nvPr/>
        </p:nvSpPr>
        <p:spPr bwMode="auto">
          <a:xfrm>
            <a:off x="2600325" y="6024563"/>
            <a:ext cx="1714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8278" name="Text Box 38"/>
          <p:cNvSpPr txBox="1">
            <a:spLocks noChangeArrowheads="1"/>
          </p:cNvSpPr>
          <p:nvPr/>
        </p:nvSpPr>
        <p:spPr bwMode="auto">
          <a:xfrm>
            <a:off x="361950" y="296863"/>
            <a:ext cx="6148388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200" b="1"/>
              <a:t>Input is </a:t>
            </a:r>
            <a:r>
              <a:rPr lang="en-US" sz="8200" b="1">
                <a:latin typeface="Comic Sans MS" pitchFamily="66" charset="0"/>
              </a:rPr>
              <a:t>C</a:t>
            </a:r>
            <a:r>
              <a:rPr lang="en-US" sz="8200" b="1"/>
              <a:t>, </a:t>
            </a:r>
            <a:r>
              <a:rPr lang="en-US" sz="8200" b="1">
                <a:latin typeface="Comic Sans MS" pitchFamily="66" charset="0"/>
              </a:rPr>
              <a:t>D</a:t>
            </a:r>
          </a:p>
        </p:txBody>
      </p:sp>
      <p:sp>
        <p:nvSpPr>
          <p:cNvPr id="138279" name="Line 39"/>
          <p:cNvSpPr>
            <a:spLocks noChangeShapeType="1"/>
          </p:cNvSpPr>
          <p:nvPr/>
        </p:nvSpPr>
        <p:spPr bwMode="auto">
          <a:xfrm>
            <a:off x="1841500" y="3721100"/>
            <a:ext cx="32861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8280" name="AutoShape 40"/>
          <p:cNvSpPr>
            <a:spLocks noChangeArrowheads="1"/>
          </p:cNvSpPr>
          <p:nvPr/>
        </p:nvSpPr>
        <p:spPr bwMode="auto">
          <a:xfrm rot="5400000">
            <a:off x="2228850" y="17335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8281" name="Freeform 41"/>
          <p:cNvSpPr>
            <a:spLocks/>
          </p:cNvSpPr>
          <p:nvPr/>
        </p:nvSpPr>
        <p:spPr bwMode="auto">
          <a:xfrm>
            <a:off x="1847850" y="2814638"/>
            <a:ext cx="20002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8282" name="AutoShape 42"/>
          <p:cNvSpPr>
            <a:spLocks noChangeArrowheads="1"/>
          </p:cNvSpPr>
          <p:nvPr/>
        </p:nvSpPr>
        <p:spPr bwMode="auto">
          <a:xfrm rot="5400000">
            <a:off x="3981450" y="64579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8283" name="Freeform 43"/>
          <p:cNvSpPr>
            <a:spLocks/>
          </p:cNvSpPr>
          <p:nvPr/>
        </p:nvSpPr>
        <p:spPr bwMode="auto">
          <a:xfrm flipV="1">
            <a:off x="4019550" y="5905500"/>
            <a:ext cx="10858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8284" name="Line 44"/>
          <p:cNvSpPr>
            <a:spLocks noChangeShapeType="1"/>
          </p:cNvSpPr>
          <p:nvPr/>
        </p:nvSpPr>
        <p:spPr bwMode="auto">
          <a:xfrm>
            <a:off x="4445000" y="400050"/>
            <a:ext cx="70485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8285" name="Line 45"/>
          <p:cNvSpPr>
            <a:spLocks noChangeShapeType="1"/>
          </p:cNvSpPr>
          <p:nvPr/>
        </p:nvSpPr>
        <p:spPr bwMode="auto">
          <a:xfrm>
            <a:off x="5664200" y="400050"/>
            <a:ext cx="70485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8286" name="Line 46"/>
          <p:cNvSpPr>
            <a:spLocks noChangeShapeType="1"/>
          </p:cNvSpPr>
          <p:nvPr/>
        </p:nvSpPr>
        <p:spPr bwMode="auto">
          <a:xfrm>
            <a:off x="3228975" y="328295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8287" name="Line 47"/>
          <p:cNvSpPr>
            <a:spLocks noChangeShapeType="1"/>
          </p:cNvSpPr>
          <p:nvPr/>
        </p:nvSpPr>
        <p:spPr bwMode="auto">
          <a:xfrm>
            <a:off x="3267075" y="6024563"/>
            <a:ext cx="1714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AutoShape 2"/>
          <p:cNvSpPr>
            <a:spLocks noChangeArrowheads="1"/>
          </p:cNvSpPr>
          <p:nvPr/>
        </p:nvSpPr>
        <p:spPr bwMode="auto">
          <a:xfrm>
            <a:off x="1643063" y="514350"/>
            <a:ext cx="3533775" cy="188595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4995" name="Text Box 3"/>
          <p:cNvSpPr txBox="1">
            <a:spLocks noChangeArrowheads="1"/>
          </p:cNvSpPr>
          <p:nvPr/>
        </p:nvSpPr>
        <p:spPr bwMode="auto">
          <a:xfrm>
            <a:off x="-1588" y="4867275"/>
            <a:ext cx="6858001" cy="3597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1500" b="1">
                <a:latin typeface="Comic Sans MS" pitchFamily="66" charset="0"/>
              </a:rPr>
              <a:t>Switch is</a:t>
            </a:r>
          </a:p>
          <a:p>
            <a:r>
              <a:rPr lang="en-US" sz="11500" b="1">
                <a:latin typeface="Comic Sans MS" pitchFamily="66" charset="0"/>
              </a:rPr>
              <a:t> ON</a:t>
            </a:r>
          </a:p>
        </p:txBody>
      </p:sp>
      <p:sp>
        <p:nvSpPr>
          <p:cNvPr id="84996" name="Text Box 4"/>
          <p:cNvSpPr txBox="1">
            <a:spLocks noChangeArrowheads="1"/>
          </p:cNvSpPr>
          <p:nvPr/>
        </p:nvSpPr>
        <p:spPr bwMode="auto">
          <a:xfrm>
            <a:off x="1800225" y="2462213"/>
            <a:ext cx="13525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is</a:t>
            </a:r>
          </a:p>
        </p:txBody>
      </p:sp>
      <p:sp>
        <p:nvSpPr>
          <p:cNvPr id="84997" name="Text Box 5"/>
          <p:cNvSpPr txBox="1">
            <a:spLocks noChangeArrowheads="1"/>
          </p:cNvSpPr>
          <p:nvPr/>
        </p:nvSpPr>
        <p:spPr bwMode="auto">
          <a:xfrm>
            <a:off x="3938588" y="2576513"/>
            <a:ext cx="1114425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1</a:t>
            </a:r>
          </a:p>
        </p:txBody>
      </p:sp>
      <p:pic>
        <p:nvPicPr>
          <p:cNvPr id="84998" name="Picture 6" descr="MCHH00824_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49775" y="6592888"/>
            <a:ext cx="844550" cy="2130425"/>
          </a:xfrm>
          <a:prstGeom prst="rect">
            <a:avLst/>
          </a:prstGeom>
          <a:noFill/>
        </p:spPr>
      </p:pic>
      <p:sp>
        <p:nvSpPr>
          <p:cNvPr id="84999" name="Line 7"/>
          <p:cNvSpPr>
            <a:spLocks noChangeShapeType="1"/>
          </p:cNvSpPr>
          <p:nvPr/>
        </p:nvSpPr>
        <p:spPr bwMode="auto">
          <a:xfrm>
            <a:off x="609600" y="8286750"/>
            <a:ext cx="27241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5000" name="Line 8"/>
          <p:cNvSpPr>
            <a:spLocks noChangeShapeType="1"/>
          </p:cNvSpPr>
          <p:nvPr/>
        </p:nvSpPr>
        <p:spPr bwMode="auto">
          <a:xfrm>
            <a:off x="609600" y="8420100"/>
            <a:ext cx="27241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5002" name="Text Box 10"/>
          <p:cNvSpPr txBox="1">
            <a:spLocks noChangeArrowheads="1"/>
          </p:cNvSpPr>
          <p:nvPr/>
        </p:nvSpPr>
        <p:spPr bwMode="auto">
          <a:xfrm>
            <a:off x="2660650" y="228600"/>
            <a:ext cx="1243013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0" b="1">
                <a:latin typeface="Comic Sans MS" pitchFamily="66" charset="0"/>
              </a:rPr>
              <a:t>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AutoShape 2"/>
          <p:cNvSpPr>
            <a:spLocks noChangeArrowheads="1"/>
          </p:cNvSpPr>
          <p:nvPr/>
        </p:nvSpPr>
        <p:spPr bwMode="auto">
          <a:xfrm>
            <a:off x="1643063" y="514350"/>
            <a:ext cx="3533775" cy="188595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6019" name="Text Box 3"/>
          <p:cNvSpPr txBox="1">
            <a:spLocks noChangeArrowheads="1"/>
          </p:cNvSpPr>
          <p:nvPr/>
        </p:nvSpPr>
        <p:spPr bwMode="auto">
          <a:xfrm>
            <a:off x="-1588" y="4867275"/>
            <a:ext cx="6858001" cy="3597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1500" b="1">
                <a:latin typeface="Comic Sans MS" pitchFamily="66" charset="0"/>
              </a:rPr>
              <a:t>Switch is</a:t>
            </a:r>
          </a:p>
          <a:p>
            <a:r>
              <a:rPr lang="en-US" sz="11500" b="1">
                <a:latin typeface="Comic Sans MS" pitchFamily="66" charset="0"/>
              </a:rPr>
              <a:t> OFF</a:t>
            </a:r>
          </a:p>
        </p:txBody>
      </p:sp>
      <p:sp>
        <p:nvSpPr>
          <p:cNvPr id="86020" name="Text Box 4"/>
          <p:cNvSpPr txBox="1">
            <a:spLocks noChangeArrowheads="1"/>
          </p:cNvSpPr>
          <p:nvPr/>
        </p:nvSpPr>
        <p:spPr bwMode="auto">
          <a:xfrm>
            <a:off x="1743075" y="2462213"/>
            <a:ext cx="13525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is</a:t>
            </a:r>
          </a:p>
        </p:txBody>
      </p:sp>
      <p:sp>
        <p:nvSpPr>
          <p:cNvPr id="86021" name="Text Box 5"/>
          <p:cNvSpPr txBox="1">
            <a:spLocks noChangeArrowheads="1"/>
          </p:cNvSpPr>
          <p:nvPr/>
        </p:nvSpPr>
        <p:spPr bwMode="auto">
          <a:xfrm>
            <a:off x="2660650" y="-19050"/>
            <a:ext cx="1243013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0" b="1">
                <a:latin typeface="Comic Sans MS" pitchFamily="66" charset="0"/>
              </a:rPr>
              <a:t>e</a:t>
            </a:r>
          </a:p>
        </p:txBody>
      </p:sp>
      <p:sp>
        <p:nvSpPr>
          <p:cNvPr id="86022" name="Text Box 6"/>
          <p:cNvSpPr txBox="1">
            <a:spLocks noChangeArrowheads="1"/>
          </p:cNvSpPr>
          <p:nvPr/>
        </p:nvSpPr>
        <p:spPr bwMode="auto">
          <a:xfrm>
            <a:off x="3881438" y="2576513"/>
            <a:ext cx="1114425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0</a:t>
            </a:r>
          </a:p>
        </p:txBody>
      </p:sp>
      <p:pic>
        <p:nvPicPr>
          <p:cNvPr id="86023" name="Picture 7" descr="MCj0340308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1700" y="6675438"/>
            <a:ext cx="1090613" cy="1849437"/>
          </a:xfrm>
          <a:prstGeom prst="rect">
            <a:avLst/>
          </a:prstGeom>
          <a:noFill/>
        </p:spPr>
      </p:pic>
      <p:sp>
        <p:nvSpPr>
          <p:cNvPr id="86024" name="Line 8"/>
          <p:cNvSpPr>
            <a:spLocks noChangeShapeType="1"/>
          </p:cNvSpPr>
          <p:nvPr/>
        </p:nvSpPr>
        <p:spPr bwMode="auto">
          <a:xfrm>
            <a:off x="609600" y="8286750"/>
            <a:ext cx="31432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6025" name="Line 9"/>
          <p:cNvSpPr>
            <a:spLocks noChangeShapeType="1"/>
          </p:cNvSpPr>
          <p:nvPr/>
        </p:nvSpPr>
        <p:spPr bwMode="auto">
          <a:xfrm>
            <a:off x="609600" y="8439150"/>
            <a:ext cx="31432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AutoShape 2"/>
          <p:cNvSpPr>
            <a:spLocks noChangeArrowheads="1"/>
          </p:cNvSpPr>
          <p:nvPr/>
        </p:nvSpPr>
        <p:spPr bwMode="auto">
          <a:xfrm>
            <a:off x="1643063" y="514350"/>
            <a:ext cx="3533775" cy="188595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7043" name="Text Box 3"/>
          <p:cNvSpPr txBox="1">
            <a:spLocks noChangeArrowheads="1"/>
          </p:cNvSpPr>
          <p:nvPr/>
        </p:nvSpPr>
        <p:spPr bwMode="auto">
          <a:xfrm>
            <a:off x="-1588" y="4867275"/>
            <a:ext cx="6858001" cy="3597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1500" b="1">
                <a:latin typeface="Comic Sans MS" pitchFamily="66" charset="0"/>
              </a:rPr>
              <a:t>Switch is</a:t>
            </a:r>
          </a:p>
          <a:p>
            <a:r>
              <a:rPr lang="en-US" sz="11500" b="1">
                <a:latin typeface="Comic Sans MS" pitchFamily="66" charset="0"/>
              </a:rPr>
              <a:t> ON</a:t>
            </a:r>
          </a:p>
        </p:txBody>
      </p:sp>
      <p:sp>
        <p:nvSpPr>
          <p:cNvPr id="87044" name="Text Box 4"/>
          <p:cNvSpPr txBox="1">
            <a:spLocks noChangeArrowheads="1"/>
          </p:cNvSpPr>
          <p:nvPr/>
        </p:nvSpPr>
        <p:spPr bwMode="auto">
          <a:xfrm>
            <a:off x="1800225" y="2462213"/>
            <a:ext cx="13525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is</a:t>
            </a:r>
          </a:p>
        </p:txBody>
      </p:sp>
      <p:sp>
        <p:nvSpPr>
          <p:cNvPr id="87045" name="Text Box 5"/>
          <p:cNvSpPr txBox="1">
            <a:spLocks noChangeArrowheads="1"/>
          </p:cNvSpPr>
          <p:nvPr/>
        </p:nvSpPr>
        <p:spPr bwMode="auto">
          <a:xfrm>
            <a:off x="3938588" y="2576513"/>
            <a:ext cx="1114425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1</a:t>
            </a:r>
          </a:p>
        </p:txBody>
      </p:sp>
      <p:pic>
        <p:nvPicPr>
          <p:cNvPr id="87046" name="Picture 6" descr="MCHH00824_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49775" y="6592888"/>
            <a:ext cx="844550" cy="2130425"/>
          </a:xfrm>
          <a:prstGeom prst="rect">
            <a:avLst/>
          </a:prstGeom>
          <a:noFill/>
        </p:spPr>
      </p:pic>
      <p:sp>
        <p:nvSpPr>
          <p:cNvPr id="87047" name="Line 7"/>
          <p:cNvSpPr>
            <a:spLocks noChangeShapeType="1"/>
          </p:cNvSpPr>
          <p:nvPr/>
        </p:nvSpPr>
        <p:spPr bwMode="auto">
          <a:xfrm>
            <a:off x="609600" y="8286750"/>
            <a:ext cx="27241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7048" name="Line 8"/>
          <p:cNvSpPr>
            <a:spLocks noChangeShapeType="1"/>
          </p:cNvSpPr>
          <p:nvPr/>
        </p:nvSpPr>
        <p:spPr bwMode="auto">
          <a:xfrm>
            <a:off x="609600" y="8420100"/>
            <a:ext cx="27241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7049" name="Text Box 9"/>
          <p:cNvSpPr txBox="1">
            <a:spLocks noChangeArrowheads="1"/>
          </p:cNvSpPr>
          <p:nvPr/>
        </p:nvSpPr>
        <p:spPr bwMode="auto">
          <a:xfrm>
            <a:off x="2660650" y="-19050"/>
            <a:ext cx="1243013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0" b="1">
                <a:latin typeface="Comic Sans MS" pitchFamily="66" charset="0"/>
              </a:rPr>
              <a:t>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AutoShape 2"/>
          <p:cNvSpPr>
            <a:spLocks noChangeArrowheads="1"/>
          </p:cNvSpPr>
          <p:nvPr/>
        </p:nvSpPr>
        <p:spPr bwMode="auto">
          <a:xfrm>
            <a:off x="1643063" y="514350"/>
            <a:ext cx="3533775" cy="188595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8067" name="Text Box 3"/>
          <p:cNvSpPr txBox="1">
            <a:spLocks noChangeArrowheads="1"/>
          </p:cNvSpPr>
          <p:nvPr/>
        </p:nvSpPr>
        <p:spPr bwMode="auto">
          <a:xfrm>
            <a:off x="-1588" y="4867275"/>
            <a:ext cx="6858001" cy="3597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1500" b="1">
                <a:latin typeface="Comic Sans MS" pitchFamily="66" charset="0"/>
              </a:rPr>
              <a:t>Switch is</a:t>
            </a:r>
          </a:p>
          <a:p>
            <a:r>
              <a:rPr lang="en-US" sz="11500" b="1">
                <a:latin typeface="Comic Sans MS" pitchFamily="66" charset="0"/>
              </a:rPr>
              <a:t> OFF</a:t>
            </a:r>
          </a:p>
        </p:txBody>
      </p:sp>
      <p:sp>
        <p:nvSpPr>
          <p:cNvPr id="88068" name="Text Box 4"/>
          <p:cNvSpPr txBox="1">
            <a:spLocks noChangeArrowheads="1"/>
          </p:cNvSpPr>
          <p:nvPr/>
        </p:nvSpPr>
        <p:spPr bwMode="auto">
          <a:xfrm>
            <a:off x="1743075" y="2462213"/>
            <a:ext cx="13525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is</a:t>
            </a:r>
          </a:p>
        </p:txBody>
      </p:sp>
      <p:sp>
        <p:nvSpPr>
          <p:cNvPr id="88070" name="Text Box 6"/>
          <p:cNvSpPr txBox="1">
            <a:spLocks noChangeArrowheads="1"/>
          </p:cNvSpPr>
          <p:nvPr/>
        </p:nvSpPr>
        <p:spPr bwMode="auto">
          <a:xfrm>
            <a:off x="3881438" y="2576513"/>
            <a:ext cx="1114425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0</a:t>
            </a:r>
          </a:p>
        </p:txBody>
      </p:sp>
      <p:pic>
        <p:nvPicPr>
          <p:cNvPr id="88071" name="Picture 7" descr="MCj0340308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1700" y="6675438"/>
            <a:ext cx="1090613" cy="1849437"/>
          </a:xfrm>
          <a:prstGeom prst="rect">
            <a:avLst/>
          </a:prstGeom>
          <a:noFill/>
        </p:spPr>
      </p:pic>
      <p:sp>
        <p:nvSpPr>
          <p:cNvPr id="88072" name="Line 8"/>
          <p:cNvSpPr>
            <a:spLocks noChangeShapeType="1"/>
          </p:cNvSpPr>
          <p:nvPr/>
        </p:nvSpPr>
        <p:spPr bwMode="auto">
          <a:xfrm>
            <a:off x="609600" y="8286750"/>
            <a:ext cx="31432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8073" name="Line 9"/>
          <p:cNvSpPr>
            <a:spLocks noChangeShapeType="1"/>
          </p:cNvSpPr>
          <p:nvPr/>
        </p:nvSpPr>
        <p:spPr bwMode="auto">
          <a:xfrm>
            <a:off x="609600" y="8439150"/>
            <a:ext cx="31432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8074" name="Text Box 10"/>
          <p:cNvSpPr txBox="1">
            <a:spLocks noChangeArrowheads="1"/>
          </p:cNvSpPr>
          <p:nvPr/>
        </p:nvSpPr>
        <p:spPr bwMode="auto">
          <a:xfrm>
            <a:off x="2698750" y="228600"/>
            <a:ext cx="1243013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0" b="1">
                <a:latin typeface="Comic Sans MS" pitchFamily="66" charset="0"/>
              </a:rPr>
              <a:t>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AutoShape 2"/>
          <p:cNvSpPr>
            <a:spLocks noChangeArrowheads="1"/>
          </p:cNvSpPr>
          <p:nvPr/>
        </p:nvSpPr>
        <p:spPr bwMode="auto">
          <a:xfrm>
            <a:off x="1643063" y="514350"/>
            <a:ext cx="3533775" cy="188595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9091" name="Text Box 3"/>
          <p:cNvSpPr txBox="1">
            <a:spLocks noChangeArrowheads="1"/>
          </p:cNvSpPr>
          <p:nvPr/>
        </p:nvSpPr>
        <p:spPr bwMode="auto">
          <a:xfrm>
            <a:off x="-1588" y="4867275"/>
            <a:ext cx="6858001" cy="3597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1500" b="1">
                <a:latin typeface="Comic Sans MS" pitchFamily="66" charset="0"/>
              </a:rPr>
              <a:t>Switch is</a:t>
            </a:r>
          </a:p>
          <a:p>
            <a:r>
              <a:rPr lang="en-US" sz="11500" b="1">
                <a:latin typeface="Comic Sans MS" pitchFamily="66" charset="0"/>
              </a:rPr>
              <a:t> ON</a:t>
            </a:r>
          </a:p>
        </p:txBody>
      </p:sp>
      <p:sp>
        <p:nvSpPr>
          <p:cNvPr id="89092" name="Text Box 4"/>
          <p:cNvSpPr txBox="1">
            <a:spLocks noChangeArrowheads="1"/>
          </p:cNvSpPr>
          <p:nvPr/>
        </p:nvSpPr>
        <p:spPr bwMode="auto">
          <a:xfrm>
            <a:off x="1800225" y="2462213"/>
            <a:ext cx="13525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is</a:t>
            </a:r>
          </a:p>
        </p:txBody>
      </p:sp>
      <p:sp>
        <p:nvSpPr>
          <p:cNvPr id="89093" name="Text Box 5"/>
          <p:cNvSpPr txBox="1">
            <a:spLocks noChangeArrowheads="1"/>
          </p:cNvSpPr>
          <p:nvPr/>
        </p:nvSpPr>
        <p:spPr bwMode="auto">
          <a:xfrm>
            <a:off x="3938588" y="2576513"/>
            <a:ext cx="1114425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1</a:t>
            </a:r>
          </a:p>
        </p:txBody>
      </p:sp>
      <p:pic>
        <p:nvPicPr>
          <p:cNvPr id="89094" name="Picture 6" descr="MCHH00824_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49775" y="6592888"/>
            <a:ext cx="844550" cy="2130425"/>
          </a:xfrm>
          <a:prstGeom prst="rect">
            <a:avLst/>
          </a:prstGeom>
          <a:noFill/>
        </p:spPr>
      </p:pic>
      <p:sp>
        <p:nvSpPr>
          <p:cNvPr id="89095" name="Line 7"/>
          <p:cNvSpPr>
            <a:spLocks noChangeShapeType="1"/>
          </p:cNvSpPr>
          <p:nvPr/>
        </p:nvSpPr>
        <p:spPr bwMode="auto">
          <a:xfrm>
            <a:off x="609600" y="8286750"/>
            <a:ext cx="27241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9096" name="Line 8"/>
          <p:cNvSpPr>
            <a:spLocks noChangeShapeType="1"/>
          </p:cNvSpPr>
          <p:nvPr/>
        </p:nvSpPr>
        <p:spPr bwMode="auto">
          <a:xfrm>
            <a:off x="609600" y="8420100"/>
            <a:ext cx="27241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9098" name="Text Box 10"/>
          <p:cNvSpPr txBox="1">
            <a:spLocks noChangeArrowheads="1"/>
          </p:cNvSpPr>
          <p:nvPr/>
        </p:nvSpPr>
        <p:spPr bwMode="auto">
          <a:xfrm>
            <a:off x="2698750" y="228600"/>
            <a:ext cx="1243013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0" b="1">
                <a:latin typeface="Comic Sans MS" pitchFamily="66" charset="0"/>
              </a:rPr>
              <a:t>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AutoShape 2"/>
          <p:cNvSpPr>
            <a:spLocks noChangeArrowheads="1"/>
          </p:cNvSpPr>
          <p:nvPr/>
        </p:nvSpPr>
        <p:spPr bwMode="auto">
          <a:xfrm>
            <a:off x="1643063" y="514350"/>
            <a:ext cx="3533775" cy="188595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15" name="Text Box 3"/>
          <p:cNvSpPr txBox="1">
            <a:spLocks noChangeArrowheads="1"/>
          </p:cNvSpPr>
          <p:nvPr/>
        </p:nvSpPr>
        <p:spPr bwMode="auto">
          <a:xfrm>
            <a:off x="-1588" y="4867275"/>
            <a:ext cx="6858001" cy="3597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1500" b="1">
                <a:latin typeface="Comic Sans MS" pitchFamily="66" charset="0"/>
              </a:rPr>
              <a:t>Switch is</a:t>
            </a:r>
          </a:p>
          <a:p>
            <a:r>
              <a:rPr lang="en-US" sz="11500" b="1">
                <a:latin typeface="Comic Sans MS" pitchFamily="66" charset="0"/>
              </a:rPr>
              <a:t> OFF</a:t>
            </a:r>
          </a:p>
        </p:txBody>
      </p:sp>
      <p:sp>
        <p:nvSpPr>
          <p:cNvPr id="90116" name="Text Box 4"/>
          <p:cNvSpPr txBox="1">
            <a:spLocks noChangeArrowheads="1"/>
          </p:cNvSpPr>
          <p:nvPr/>
        </p:nvSpPr>
        <p:spPr bwMode="auto">
          <a:xfrm>
            <a:off x="1743075" y="2462213"/>
            <a:ext cx="13525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is</a:t>
            </a:r>
          </a:p>
        </p:txBody>
      </p:sp>
      <p:sp>
        <p:nvSpPr>
          <p:cNvPr id="90118" name="Text Box 6"/>
          <p:cNvSpPr txBox="1">
            <a:spLocks noChangeArrowheads="1"/>
          </p:cNvSpPr>
          <p:nvPr/>
        </p:nvSpPr>
        <p:spPr bwMode="auto">
          <a:xfrm>
            <a:off x="3881438" y="2576513"/>
            <a:ext cx="1114425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0</a:t>
            </a:r>
          </a:p>
        </p:txBody>
      </p:sp>
      <p:pic>
        <p:nvPicPr>
          <p:cNvPr id="90119" name="Picture 7" descr="MCj0340308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1700" y="6675438"/>
            <a:ext cx="1090613" cy="1849437"/>
          </a:xfrm>
          <a:prstGeom prst="rect">
            <a:avLst/>
          </a:prstGeom>
          <a:noFill/>
        </p:spPr>
      </p:pic>
      <p:sp>
        <p:nvSpPr>
          <p:cNvPr id="90120" name="Line 8"/>
          <p:cNvSpPr>
            <a:spLocks noChangeShapeType="1"/>
          </p:cNvSpPr>
          <p:nvPr/>
        </p:nvSpPr>
        <p:spPr bwMode="auto">
          <a:xfrm>
            <a:off x="609600" y="8286750"/>
            <a:ext cx="31432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0121" name="Line 9"/>
          <p:cNvSpPr>
            <a:spLocks noChangeShapeType="1"/>
          </p:cNvSpPr>
          <p:nvPr/>
        </p:nvSpPr>
        <p:spPr bwMode="auto">
          <a:xfrm>
            <a:off x="609600" y="8439150"/>
            <a:ext cx="31432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0122" name="Text Box 10"/>
          <p:cNvSpPr txBox="1">
            <a:spLocks noChangeArrowheads="1"/>
          </p:cNvSpPr>
          <p:nvPr/>
        </p:nvSpPr>
        <p:spPr bwMode="auto">
          <a:xfrm>
            <a:off x="2660650" y="-266700"/>
            <a:ext cx="1243013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0" b="1">
                <a:latin typeface="Comic Sans MS" pitchFamily="66" charset="0"/>
              </a:rPr>
              <a:t>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AutoShape 2"/>
          <p:cNvSpPr>
            <a:spLocks noChangeArrowheads="1"/>
          </p:cNvSpPr>
          <p:nvPr/>
        </p:nvSpPr>
        <p:spPr bwMode="auto">
          <a:xfrm>
            <a:off x="1643063" y="514350"/>
            <a:ext cx="3533775" cy="188595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91139" name="Text Box 3"/>
          <p:cNvSpPr txBox="1">
            <a:spLocks noChangeArrowheads="1"/>
          </p:cNvSpPr>
          <p:nvPr/>
        </p:nvSpPr>
        <p:spPr bwMode="auto">
          <a:xfrm>
            <a:off x="-1588" y="4867275"/>
            <a:ext cx="6858001" cy="3597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1500" b="1">
                <a:latin typeface="Comic Sans MS" pitchFamily="66" charset="0"/>
              </a:rPr>
              <a:t>Switch is</a:t>
            </a:r>
          </a:p>
          <a:p>
            <a:r>
              <a:rPr lang="en-US" sz="11500" b="1">
                <a:latin typeface="Comic Sans MS" pitchFamily="66" charset="0"/>
              </a:rPr>
              <a:t> ON</a:t>
            </a:r>
          </a:p>
        </p:txBody>
      </p:sp>
      <p:sp>
        <p:nvSpPr>
          <p:cNvPr id="91140" name="Text Box 4"/>
          <p:cNvSpPr txBox="1">
            <a:spLocks noChangeArrowheads="1"/>
          </p:cNvSpPr>
          <p:nvPr/>
        </p:nvSpPr>
        <p:spPr bwMode="auto">
          <a:xfrm>
            <a:off x="1800225" y="2462213"/>
            <a:ext cx="13525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is</a:t>
            </a:r>
          </a:p>
        </p:txBody>
      </p:sp>
      <p:sp>
        <p:nvSpPr>
          <p:cNvPr id="91141" name="Text Box 5"/>
          <p:cNvSpPr txBox="1">
            <a:spLocks noChangeArrowheads="1"/>
          </p:cNvSpPr>
          <p:nvPr/>
        </p:nvSpPr>
        <p:spPr bwMode="auto">
          <a:xfrm>
            <a:off x="3938588" y="2576513"/>
            <a:ext cx="1114425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1</a:t>
            </a:r>
          </a:p>
        </p:txBody>
      </p:sp>
      <p:pic>
        <p:nvPicPr>
          <p:cNvPr id="91142" name="Picture 6" descr="MCHH00824_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49775" y="6592888"/>
            <a:ext cx="844550" cy="2130425"/>
          </a:xfrm>
          <a:prstGeom prst="rect">
            <a:avLst/>
          </a:prstGeom>
          <a:noFill/>
        </p:spPr>
      </p:pic>
      <p:sp>
        <p:nvSpPr>
          <p:cNvPr id="91143" name="Line 7"/>
          <p:cNvSpPr>
            <a:spLocks noChangeShapeType="1"/>
          </p:cNvSpPr>
          <p:nvPr/>
        </p:nvSpPr>
        <p:spPr bwMode="auto">
          <a:xfrm>
            <a:off x="609600" y="8286750"/>
            <a:ext cx="27241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1144" name="Line 8"/>
          <p:cNvSpPr>
            <a:spLocks noChangeShapeType="1"/>
          </p:cNvSpPr>
          <p:nvPr/>
        </p:nvSpPr>
        <p:spPr bwMode="auto">
          <a:xfrm>
            <a:off x="609600" y="8420100"/>
            <a:ext cx="27241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1146" name="Text Box 10"/>
          <p:cNvSpPr txBox="1">
            <a:spLocks noChangeArrowheads="1"/>
          </p:cNvSpPr>
          <p:nvPr/>
        </p:nvSpPr>
        <p:spPr bwMode="auto">
          <a:xfrm>
            <a:off x="2660650" y="-266700"/>
            <a:ext cx="1243013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0" b="1">
                <a:latin typeface="Comic Sans MS" pitchFamily="66" charset="0"/>
              </a:rPr>
              <a:t>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Line 2"/>
          <p:cNvSpPr>
            <a:spLocks noChangeShapeType="1"/>
          </p:cNvSpPr>
          <p:nvPr/>
        </p:nvSpPr>
        <p:spPr bwMode="auto">
          <a:xfrm>
            <a:off x="4159250" y="400050"/>
            <a:ext cx="70485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267" name="Text Box 3"/>
          <p:cNvSpPr txBox="1">
            <a:spLocks noChangeArrowheads="1"/>
          </p:cNvSpPr>
          <p:nvPr/>
        </p:nvSpPr>
        <p:spPr bwMode="auto">
          <a:xfrm>
            <a:off x="152400" y="7402513"/>
            <a:ext cx="6384925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200" b="1"/>
              <a:t>Output is </a:t>
            </a:r>
            <a:r>
              <a:rPr lang="en-US" sz="8200" b="1">
                <a:latin typeface="Comic Sans MS" pitchFamily="66" charset="0"/>
              </a:rPr>
              <a:t>G7</a:t>
            </a:r>
          </a:p>
        </p:txBody>
      </p:sp>
      <p:graphicFrame>
        <p:nvGraphicFramePr>
          <p:cNvPr id="139268" name="Group 4"/>
          <p:cNvGraphicFramePr>
            <a:graphicFrameLocks noGrp="1"/>
          </p:cNvGraphicFramePr>
          <p:nvPr/>
        </p:nvGraphicFramePr>
        <p:xfrm>
          <a:off x="1836738" y="3201988"/>
          <a:ext cx="3327718" cy="2590800"/>
        </p:xfrm>
        <a:graphic>
          <a:graphicData uri="http://schemas.openxmlformats.org/drawingml/2006/table">
            <a:tbl>
              <a:tblPr/>
              <a:tblGrid>
                <a:gridCol w="1003300"/>
                <a:gridCol w="1000125"/>
                <a:gridCol w="208280"/>
                <a:gridCol w="1116013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9300" name="Text Box 36"/>
          <p:cNvSpPr txBox="1">
            <a:spLocks noChangeArrowheads="1"/>
          </p:cNvSpPr>
          <p:nvPr/>
        </p:nvSpPr>
        <p:spPr bwMode="auto">
          <a:xfrm>
            <a:off x="908050" y="5984875"/>
            <a:ext cx="2914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Truth Table for ‘B AND G4’</a:t>
            </a:r>
          </a:p>
        </p:txBody>
      </p:sp>
      <p:sp>
        <p:nvSpPr>
          <p:cNvPr id="139301" name="Line 37"/>
          <p:cNvSpPr>
            <a:spLocks noChangeShapeType="1"/>
          </p:cNvSpPr>
          <p:nvPr/>
        </p:nvSpPr>
        <p:spPr bwMode="auto">
          <a:xfrm>
            <a:off x="2219325" y="328295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302" name="Line 38"/>
          <p:cNvSpPr>
            <a:spLocks noChangeShapeType="1"/>
          </p:cNvSpPr>
          <p:nvPr/>
        </p:nvSpPr>
        <p:spPr bwMode="auto">
          <a:xfrm>
            <a:off x="2600325" y="6024563"/>
            <a:ext cx="1714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303" name="Text Box 39"/>
          <p:cNvSpPr txBox="1">
            <a:spLocks noChangeArrowheads="1"/>
          </p:cNvSpPr>
          <p:nvPr/>
        </p:nvSpPr>
        <p:spPr bwMode="auto">
          <a:xfrm>
            <a:off x="57150" y="296863"/>
            <a:ext cx="6753225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200" b="1"/>
              <a:t>Input is </a:t>
            </a:r>
            <a:r>
              <a:rPr lang="en-US" sz="8200" b="1">
                <a:latin typeface="Comic Sans MS" pitchFamily="66" charset="0"/>
              </a:rPr>
              <a:t>B</a:t>
            </a:r>
            <a:r>
              <a:rPr lang="en-US" sz="8200" b="1"/>
              <a:t>, </a:t>
            </a:r>
            <a:r>
              <a:rPr lang="en-US" sz="8200" b="1">
                <a:latin typeface="Comic Sans MS" pitchFamily="66" charset="0"/>
              </a:rPr>
              <a:t>G4</a:t>
            </a:r>
          </a:p>
        </p:txBody>
      </p:sp>
      <p:sp>
        <p:nvSpPr>
          <p:cNvPr id="139304" name="Line 40"/>
          <p:cNvSpPr>
            <a:spLocks noChangeShapeType="1"/>
          </p:cNvSpPr>
          <p:nvPr/>
        </p:nvSpPr>
        <p:spPr bwMode="auto">
          <a:xfrm>
            <a:off x="1841500" y="3721100"/>
            <a:ext cx="32861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305" name="AutoShape 41"/>
          <p:cNvSpPr>
            <a:spLocks noChangeArrowheads="1"/>
          </p:cNvSpPr>
          <p:nvPr/>
        </p:nvSpPr>
        <p:spPr bwMode="auto">
          <a:xfrm rot="5400000">
            <a:off x="2228850" y="17335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306" name="Freeform 42"/>
          <p:cNvSpPr>
            <a:spLocks/>
          </p:cNvSpPr>
          <p:nvPr/>
        </p:nvSpPr>
        <p:spPr bwMode="auto">
          <a:xfrm>
            <a:off x="1847850" y="2814638"/>
            <a:ext cx="20002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307" name="AutoShape 43"/>
          <p:cNvSpPr>
            <a:spLocks noChangeArrowheads="1"/>
          </p:cNvSpPr>
          <p:nvPr/>
        </p:nvSpPr>
        <p:spPr bwMode="auto">
          <a:xfrm rot="5400000">
            <a:off x="3981450" y="64579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308" name="Freeform 44"/>
          <p:cNvSpPr>
            <a:spLocks/>
          </p:cNvSpPr>
          <p:nvPr/>
        </p:nvSpPr>
        <p:spPr bwMode="auto">
          <a:xfrm flipV="1">
            <a:off x="4019550" y="5905500"/>
            <a:ext cx="10858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Text Box 2"/>
          <p:cNvSpPr txBox="1">
            <a:spLocks noChangeArrowheads="1"/>
          </p:cNvSpPr>
          <p:nvPr/>
        </p:nvSpPr>
        <p:spPr bwMode="auto">
          <a:xfrm>
            <a:off x="152400" y="7402513"/>
            <a:ext cx="6384925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200" b="1"/>
              <a:t>Output is </a:t>
            </a:r>
            <a:r>
              <a:rPr lang="en-US" sz="8200" b="1">
                <a:latin typeface="Comic Sans MS" pitchFamily="66" charset="0"/>
              </a:rPr>
              <a:t>G8</a:t>
            </a:r>
          </a:p>
        </p:txBody>
      </p:sp>
      <p:graphicFrame>
        <p:nvGraphicFramePr>
          <p:cNvPr id="140291" name="Group 3"/>
          <p:cNvGraphicFramePr>
            <a:graphicFrameLocks noGrp="1"/>
          </p:cNvGraphicFramePr>
          <p:nvPr/>
        </p:nvGraphicFramePr>
        <p:xfrm>
          <a:off x="1836738" y="3201988"/>
          <a:ext cx="3327718" cy="2590800"/>
        </p:xfrm>
        <a:graphic>
          <a:graphicData uri="http://schemas.openxmlformats.org/drawingml/2006/table">
            <a:tbl>
              <a:tblPr/>
              <a:tblGrid>
                <a:gridCol w="1003300"/>
                <a:gridCol w="1000125"/>
                <a:gridCol w="208280"/>
                <a:gridCol w="1116013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0323" name="Text Box 35"/>
          <p:cNvSpPr txBox="1">
            <a:spLocks noChangeArrowheads="1"/>
          </p:cNvSpPr>
          <p:nvPr/>
        </p:nvSpPr>
        <p:spPr bwMode="auto">
          <a:xfrm>
            <a:off x="908050" y="5984875"/>
            <a:ext cx="2914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Truth Table for ‘B AND G3’</a:t>
            </a:r>
          </a:p>
        </p:txBody>
      </p:sp>
      <p:sp>
        <p:nvSpPr>
          <p:cNvPr id="140324" name="Text Box 36"/>
          <p:cNvSpPr txBox="1">
            <a:spLocks noChangeArrowheads="1"/>
          </p:cNvSpPr>
          <p:nvPr/>
        </p:nvSpPr>
        <p:spPr bwMode="auto">
          <a:xfrm>
            <a:off x="57150" y="296863"/>
            <a:ext cx="6753225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200" b="1"/>
              <a:t>Input is </a:t>
            </a:r>
            <a:r>
              <a:rPr lang="en-US" sz="8200" b="1">
                <a:latin typeface="Comic Sans MS" pitchFamily="66" charset="0"/>
              </a:rPr>
              <a:t>B</a:t>
            </a:r>
            <a:r>
              <a:rPr lang="en-US" sz="8200" b="1"/>
              <a:t>, </a:t>
            </a:r>
            <a:r>
              <a:rPr lang="en-US" sz="8200" b="1">
                <a:latin typeface="Comic Sans MS" pitchFamily="66" charset="0"/>
              </a:rPr>
              <a:t>G3</a:t>
            </a:r>
          </a:p>
        </p:txBody>
      </p:sp>
      <p:sp>
        <p:nvSpPr>
          <p:cNvPr id="140325" name="Line 37"/>
          <p:cNvSpPr>
            <a:spLocks noChangeShapeType="1"/>
          </p:cNvSpPr>
          <p:nvPr/>
        </p:nvSpPr>
        <p:spPr bwMode="auto">
          <a:xfrm>
            <a:off x="1841500" y="3721100"/>
            <a:ext cx="32861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0326" name="AutoShape 38"/>
          <p:cNvSpPr>
            <a:spLocks noChangeArrowheads="1"/>
          </p:cNvSpPr>
          <p:nvPr/>
        </p:nvSpPr>
        <p:spPr bwMode="auto">
          <a:xfrm rot="5400000">
            <a:off x="2228850" y="17335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0327" name="Freeform 39"/>
          <p:cNvSpPr>
            <a:spLocks/>
          </p:cNvSpPr>
          <p:nvPr/>
        </p:nvSpPr>
        <p:spPr bwMode="auto">
          <a:xfrm>
            <a:off x="1847850" y="2814638"/>
            <a:ext cx="20002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0328" name="AutoShape 40"/>
          <p:cNvSpPr>
            <a:spLocks noChangeArrowheads="1"/>
          </p:cNvSpPr>
          <p:nvPr/>
        </p:nvSpPr>
        <p:spPr bwMode="auto">
          <a:xfrm rot="5400000">
            <a:off x="3981450" y="64579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0329" name="Freeform 41"/>
          <p:cNvSpPr>
            <a:spLocks/>
          </p:cNvSpPr>
          <p:nvPr/>
        </p:nvSpPr>
        <p:spPr bwMode="auto">
          <a:xfrm flipV="1">
            <a:off x="4019550" y="5905500"/>
            <a:ext cx="10858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Text Box 2"/>
          <p:cNvSpPr txBox="1">
            <a:spLocks noChangeArrowheads="1"/>
          </p:cNvSpPr>
          <p:nvPr/>
        </p:nvSpPr>
        <p:spPr bwMode="auto">
          <a:xfrm>
            <a:off x="152400" y="7402513"/>
            <a:ext cx="6384925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200" b="1"/>
              <a:t>Output is </a:t>
            </a:r>
            <a:r>
              <a:rPr lang="en-US" sz="8200" b="1">
                <a:latin typeface="Comic Sans MS" pitchFamily="66" charset="0"/>
              </a:rPr>
              <a:t>G9</a:t>
            </a:r>
          </a:p>
        </p:txBody>
      </p:sp>
      <p:graphicFrame>
        <p:nvGraphicFramePr>
          <p:cNvPr id="141315" name="Group 3"/>
          <p:cNvGraphicFramePr>
            <a:graphicFrameLocks noGrp="1"/>
          </p:cNvGraphicFramePr>
          <p:nvPr/>
        </p:nvGraphicFramePr>
        <p:xfrm>
          <a:off x="1836738" y="3201988"/>
          <a:ext cx="3327718" cy="2590800"/>
        </p:xfrm>
        <a:graphic>
          <a:graphicData uri="http://schemas.openxmlformats.org/drawingml/2006/table">
            <a:tbl>
              <a:tblPr/>
              <a:tblGrid>
                <a:gridCol w="1003300"/>
                <a:gridCol w="1000125"/>
                <a:gridCol w="208280"/>
                <a:gridCol w="1116013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1347" name="Text Box 35"/>
          <p:cNvSpPr txBox="1">
            <a:spLocks noChangeArrowheads="1"/>
          </p:cNvSpPr>
          <p:nvPr/>
        </p:nvSpPr>
        <p:spPr bwMode="auto">
          <a:xfrm>
            <a:off x="908050" y="5984875"/>
            <a:ext cx="2914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Truth Table for ‘B AND G6’</a:t>
            </a:r>
          </a:p>
        </p:txBody>
      </p:sp>
      <p:sp>
        <p:nvSpPr>
          <p:cNvPr id="141348" name="Text Box 36"/>
          <p:cNvSpPr txBox="1">
            <a:spLocks noChangeArrowheads="1"/>
          </p:cNvSpPr>
          <p:nvPr/>
        </p:nvSpPr>
        <p:spPr bwMode="auto">
          <a:xfrm>
            <a:off x="57150" y="296863"/>
            <a:ext cx="6753225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200" b="1"/>
              <a:t>Input is </a:t>
            </a:r>
            <a:r>
              <a:rPr lang="en-US" sz="8200" b="1">
                <a:latin typeface="Comic Sans MS" pitchFamily="66" charset="0"/>
              </a:rPr>
              <a:t>B</a:t>
            </a:r>
            <a:r>
              <a:rPr lang="en-US" sz="8200" b="1"/>
              <a:t>, </a:t>
            </a:r>
            <a:r>
              <a:rPr lang="en-US" sz="8200" b="1">
                <a:latin typeface="Comic Sans MS" pitchFamily="66" charset="0"/>
              </a:rPr>
              <a:t>G6</a:t>
            </a:r>
          </a:p>
        </p:txBody>
      </p:sp>
      <p:sp>
        <p:nvSpPr>
          <p:cNvPr id="141349" name="Line 37"/>
          <p:cNvSpPr>
            <a:spLocks noChangeShapeType="1"/>
          </p:cNvSpPr>
          <p:nvPr/>
        </p:nvSpPr>
        <p:spPr bwMode="auto">
          <a:xfrm>
            <a:off x="1841500" y="3721100"/>
            <a:ext cx="32861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1350" name="AutoShape 38"/>
          <p:cNvSpPr>
            <a:spLocks noChangeArrowheads="1"/>
          </p:cNvSpPr>
          <p:nvPr/>
        </p:nvSpPr>
        <p:spPr bwMode="auto">
          <a:xfrm rot="5400000">
            <a:off x="2228850" y="17335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1351" name="Freeform 39"/>
          <p:cNvSpPr>
            <a:spLocks/>
          </p:cNvSpPr>
          <p:nvPr/>
        </p:nvSpPr>
        <p:spPr bwMode="auto">
          <a:xfrm>
            <a:off x="1847850" y="2814638"/>
            <a:ext cx="20002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1352" name="AutoShape 40"/>
          <p:cNvSpPr>
            <a:spLocks noChangeArrowheads="1"/>
          </p:cNvSpPr>
          <p:nvPr/>
        </p:nvSpPr>
        <p:spPr bwMode="auto">
          <a:xfrm rot="5400000">
            <a:off x="3981450" y="64579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1353" name="Freeform 41"/>
          <p:cNvSpPr>
            <a:spLocks/>
          </p:cNvSpPr>
          <p:nvPr/>
        </p:nvSpPr>
        <p:spPr bwMode="auto">
          <a:xfrm flipV="1">
            <a:off x="4019550" y="5905500"/>
            <a:ext cx="10858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870</Words>
  <Application>Microsoft Office PowerPoint</Application>
  <PresentationFormat>Letter Paper (8.5x11 in)</PresentationFormat>
  <Paragraphs>556</Paragraphs>
  <Slides>66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66</vt:i4>
      </vt:variant>
    </vt:vector>
  </HeadingPairs>
  <TitlesOfParts>
    <vt:vector size="69" baseType="lpstr">
      <vt:lpstr>Arial</vt:lpstr>
      <vt:lpstr>Comic Sans MS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  <vt:lpstr>Slide 66</vt:lpstr>
    </vt:vector>
  </TitlesOfParts>
  <Company>Lehigh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Gary DeLeo</dc:creator>
  <cp:lastModifiedBy>Gary DeLeo</cp:lastModifiedBy>
  <cp:revision>18</cp:revision>
  <dcterms:created xsi:type="dcterms:W3CDTF">2005-01-10T13:33:16Z</dcterms:created>
  <dcterms:modified xsi:type="dcterms:W3CDTF">2012-08-08T16:21:44Z</dcterms:modified>
</cp:coreProperties>
</file>